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142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382078"/>
            <a:ext cx="7415927" cy="2903934"/>
          </a:xfrm>
          <a:prstGeom prst="rect">
            <a:avLst/>
          </a:prstGeom>
          <a:noFill/>
          <a:ln/>
        </p:spPr>
        <p:txBody>
          <a:bodyPr wrap="square" rtlCol="0" anchor="t"/>
          <a:lstStyle/>
          <a:p>
            <a:pPr marL="0" indent="0">
              <a:lnSpc>
                <a:spcPts val="7621"/>
              </a:lnSpc>
              <a:buNone/>
            </a:pPr>
            <a:r>
              <a:rPr lang="en-US" sz="6097" b="1" kern="0" spc="-61" dirty="0">
                <a:solidFill>
                  <a:srgbClr val="000000"/>
                </a:solidFill>
                <a:latin typeface="Montserrat" pitchFamily="34" charset="0"/>
                <a:ea typeface="Montserrat" pitchFamily="34" charset="-122"/>
                <a:cs typeface="Montserrat" pitchFamily="34" charset="-120"/>
              </a:rPr>
              <a:t>Phishing Attacks: A Comprehensive Guide</a:t>
            </a:r>
            <a:endParaRPr lang="en-US" sz="6097" dirty="0"/>
          </a:p>
        </p:txBody>
      </p:sp>
      <p:sp>
        <p:nvSpPr>
          <p:cNvPr id="6" name="Text 3"/>
          <p:cNvSpPr/>
          <p:nvPr/>
        </p:nvSpPr>
        <p:spPr>
          <a:xfrm>
            <a:off x="864037" y="4656296"/>
            <a:ext cx="7415927" cy="1481614"/>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Phishing attacks are a growing threat, exploiting trust and vulnerability to steal sensitive information. This presentation will guide you through understanding phishing tactics, recognizing suspicious activities, and protecting yourself from these malicious attempts.</a:t>
            </a:r>
            <a:endParaRPr lang="en-US" sz="1944" dirty="0"/>
          </a:p>
        </p:txBody>
      </p:sp>
      <p:sp>
        <p:nvSpPr>
          <p:cNvPr id="9" name="Text 5"/>
          <p:cNvSpPr/>
          <p:nvPr/>
        </p:nvSpPr>
        <p:spPr>
          <a:xfrm>
            <a:off x="864037" y="6415564"/>
            <a:ext cx="2143958" cy="431959"/>
          </a:xfrm>
          <a:prstGeom prst="rect">
            <a:avLst/>
          </a:prstGeom>
          <a:noFill/>
          <a:ln/>
        </p:spPr>
        <p:txBody>
          <a:bodyPr wrap="none" rtlCol="0" anchor="t"/>
          <a:lstStyle/>
          <a:p>
            <a:pPr marL="0" indent="0" algn="l">
              <a:lnSpc>
                <a:spcPts val="3402"/>
              </a:lnSpc>
              <a:buNone/>
            </a:pPr>
            <a:r>
              <a:rPr lang="en-US" sz="2430" b="1" dirty="0">
                <a:solidFill>
                  <a:srgbClr val="3D3838"/>
                </a:solidFill>
                <a:latin typeface="Source Sans Pro" pitchFamily="34" charset="0"/>
                <a:ea typeface="Source Sans Pro" pitchFamily="34" charset="-122"/>
                <a:cs typeface="Source Sans Pro" pitchFamily="34" charset="-120"/>
              </a:rPr>
              <a:t>by Muhammad Hamza</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302193"/>
            <a:ext cx="7415927" cy="1402794"/>
          </a:xfrm>
          <a:prstGeom prst="rect">
            <a:avLst/>
          </a:prstGeom>
          <a:noFill/>
          <a:ln/>
        </p:spPr>
        <p:txBody>
          <a:bodyPr wrap="square" rtlCol="0" anchor="t"/>
          <a:lstStyle/>
          <a:p>
            <a:pPr marL="0" indent="0">
              <a:lnSpc>
                <a:spcPts val="5523"/>
              </a:lnSpc>
              <a:buNone/>
            </a:pPr>
            <a:r>
              <a:rPr lang="en-US" sz="4418" b="1" kern="0" spc="-44" dirty="0">
                <a:solidFill>
                  <a:srgbClr val="000000"/>
                </a:solidFill>
                <a:latin typeface="Montserrat" pitchFamily="34" charset="0"/>
                <a:ea typeface="Montserrat" pitchFamily="34" charset="-122"/>
                <a:cs typeface="Montserrat" pitchFamily="34" charset="-120"/>
              </a:rPr>
              <a:t>Conclusion and Key Takeaways</a:t>
            </a:r>
            <a:endParaRPr lang="en-US" sz="4418" dirty="0"/>
          </a:p>
        </p:txBody>
      </p:sp>
      <p:sp>
        <p:nvSpPr>
          <p:cNvPr id="6" name="Text 3"/>
          <p:cNvSpPr/>
          <p:nvPr/>
        </p:nvSpPr>
        <p:spPr>
          <a:xfrm>
            <a:off x="864037" y="4075271"/>
            <a:ext cx="7415927" cy="1852017"/>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Phishing attacks are a constant threat, but by staying informed and taking preventive measures, you can effectively protect yourself and your organization from these malicious activities. This presentation has provided you with essential knowledge to recognize and avoid phishing attempts, ensuring your online safety and security.</a:t>
            </a: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2F42AA-47CC-69E5-BBBC-1F03F5BB6CAF}"/>
              </a:ext>
            </a:extLst>
          </p:cNvPr>
          <p:cNvSpPr txBox="1"/>
          <p:nvPr/>
        </p:nvSpPr>
        <p:spPr>
          <a:xfrm>
            <a:off x="2011680" y="2477192"/>
            <a:ext cx="10922924" cy="2277547"/>
          </a:xfrm>
          <a:prstGeom prst="rect">
            <a:avLst/>
          </a:prstGeom>
          <a:noFill/>
        </p:spPr>
        <p:txBody>
          <a:bodyPr wrap="square">
            <a:spAutoFit/>
          </a:bodyPr>
          <a:lstStyle/>
          <a:p>
            <a:pPr algn="ctr"/>
            <a:r>
              <a:rPr lang="en-US" sz="3600" b="1" kern="0" spc="-44" dirty="0">
                <a:solidFill>
                  <a:srgbClr val="000000"/>
                </a:solidFill>
                <a:latin typeface="Montserrat" pitchFamily="34" charset="0"/>
              </a:rPr>
              <a:t>Thank You!</a:t>
            </a:r>
          </a:p>
          <a:p>
            <a:pPr algn="ctr"/>
            <a:r>
              <a:rPr lang="en-US" sz="3600" b="1" kern="0" spc="-44" dirty="0">
                <a:solidFill>
                  <a:srgbClr val="000000"/>
                </a:solidFill>
                <a:latin typeface="Montserrat" pitchFamily="34" charset="0"/>
              </a:rPr>
              <a:t>For more information, please contact:</a:t>
            </a:r>
          </a:p>
          <a:p>
            <a:pPr algn="ctr"/>
            <a:r>
              <a:rPr lang="en-US" dirty="0"/>
              <a:t>	</a:t>
            </a:r>
            <a:r>
              <a:rPr lang="en-US" sz="1600" b="1" kern="0" spc="-44" dirty="0">
                <a:solidFill>
                  <a:srgbClr val="000000"/>
                </a:solidFill>
                <a:latin typeface="Montserrat" pitchFamily="34" charset="0"/>
              </a:rPr>
              <a:t>Muhammad Hamza</a:t>
            </a:r>
          </a:p>
          <a:p>
            <a:pPr algn="ctr"/>
            <a:r>
              <a:rPr lang="en-US" sz="1600" b="1" kern="0" spc="-44" dirty="0">
                <a:solidFill>
                  <a:srgbClr val="000000"/>
                </a:solidFill>
                <a:latin typeface="Montserrat" pitchFamily="34" charset="0"/>
              </a:rPr>
              <a:t>	LinkedIn Profile:</a:t>
            </a:r>
          </a:p>
          <a:p>
            <a:pPr algn="ctr"/>
            <a:r>
              <a:rPr lang="en-US" b="0" i="0" dirty="0">
                <a:effectLst/>
                <a:highlight>
                  <a:srgbClr val="FFFFFF"/>
                </a:highlight>
                <a:latin typeface="-apple-system"/>
              </a:rPr>
              <a:t>linkedin.com/in/muhammadhamza012</a:t>
            </a:r>
            <a:br>
              <a:rPr lang="en-US" dirty="0"/>
            </a:br>
            <a:endParaRPr lang="en-US" dirty="0"/>
          </a:p>
        </p:txBody>
      </p:sp>
    </p:spTree>
    <p:extLst>
      <p:ext uri="{BB962C8B-B14F-4D97-AF65-F5344CB8AC3E}">
        <p14:creationId xmlns:p14="http://schemas.microsoft.com/office/powerpoint/2010/main" val="383672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52436" y="1222415"/>
            <a:ext cx="7126605" cy="540663"/>
          </a:xfrm>
          <a:prstGeom prst="rect">
            <a:avLst/>
          </a:prstGeom>
          <a:noFill/>
          <a:ln/>
        </p:spPr>
        <p:txBody>
          <a:bodyPr wrap="none" rtlCol="0" anchor="t"/>
          <a:lstStyle/>
          <a:p>
            <a:pPr marL="0" indent="0">
              <a:lnSpc>
                <a:spcPts val="4257"/>
              </a:lnSpc>
              <a:buNone/>
            </a:pPr>
            <a:r>
              <a:rPr lang="en-US" sz="3406" b="1" kern="0" spc="-34" dirty="0">
                <a:solidFill>
                  <a:srgbClr val="000000"/>
                </a:solidFill>
                <a:latin typeface="Montserrat" pitchFamily="34" charset="0"/>
                <a:ea typeface="Montserrat" pitchFamily="34" charset="-122"/>
                <a:cs typeface="Montserrat" pitchFamily="34" charset="-120"/>
              </a:rPr>
              <a:t>Understanding Phishing Tactics</a:t>
            </a:r>
            <a:endParaRPr lang="en-US" sz="3406" dirty="0"/>
          </a:p>
        </p:txBody>
      </p:sp>
      <p:sp>
        <p:nvSpPr>
          <p:cNvPr id="6" name="Text 3"/>
          <p:cNvSpPr/>
          <p:nvPr/>
        </p:nvSpPr>
        <p:spPr>
          <a:xfrm>
            <a:off x="6152436" y="2048470"/>
            <a:ext cx="7811929" cy="856178"/>
          </a:xfrm>
          <a:prstGeom prst="rect">
            <a:avLst/>
          </a:prstGeom>
          <a:noFill/>
          <a:ln/>
        </p:spPr>
        <p:txBody>
          <a:bodyPr wrap="square" rtlCol="0" anchor="t"/>
          <a:lstStyle/>
          <a:p>
            <a:pPr marL="0" indent="0">
              <a:lnSpc>
                <a:spcPts val="2248"/>
              </a:lnSpc>
              <a:buNone/>
            </a:pPr>
            <a:r>
              <a:rPr lang="en-US" sz="1499" dirty="0">
                <a:solidFill>
                  <a:srgbClr val="3D3838"/>
                </a:solidFill>
                <a:latin typeface="Source Sans Pro" pitchFamily="34" charset="0"/>
                <a:ea typeface="Source Sans Pro" pitchFamily="34" charset="-122"/>
                <a:cs typeface="Source Sans Pro" pitchFamily="34" charset="-120"/>
              </a:rPr>
              <a:t>Phishing attacks often mimic legitimate sources, tricking unsuspecting individuals into divulging personal data. This can include emails, websites, or even social media messages that appear authentic but are designed to deceive.</a:t>
            </a:r>
            <a:endParaRPr lang="en-US" sz="1499" dirty="0"/>
          </a:p>
        </p:txBody>
      </p:sp>
      <p:sp>
        <p:nvSpPr>
          <p:cNvPr id="7" name="Shape 4"/>
          <p:cNvSpPr/>
          <p:nvPr/>
        </p:nvSpPr>
        <p:spPr>
          <a:xfrm>
            <a:off x="6152436" y="3332798"/>
            <a:ext cx="428149" cy="428149"/>
          </a:xfrm>
          <a:prstGeom prst="roundRect">
            <a:avLst>
              <a:gd name="adj" fmla="val 8001"/>
            </a:avLst>
          </a:prstGeom>
          <a:solidFill>
            <a:srgbClr val="F2EEEE"/>
          </a:solidFill>
          <a:ln/>
        </p:spPr>
      </p:sp>
      <p:sp>
        <p:nvSpPr>
          <p:cNvPr id="8" name="Text 5"/>
          <p:cNvSpPr/>
          <p:nvPr/>
        </p:nvSpPr>
        <p:spPr>
          <a:xfrm>
            <a:off x="6316861" y="3417094"/>
            <a:ext cx="99179" cy="259556"/>
          </a:xfrm>
          <a:prstGeom prst="rect">
            <a:avLst/>
          </a:prstGeom>
          <a:noFill/>
          <a:ln/>
        </p:spPr>
        <p:txBody>
          <a:bodyPr wrap="none" rtlCol="0" anchor="t"/>
          <a:lstStyle/>
          <a:p>
            <a:pPr marL="0" indent="0" algn="ctr">
              <a:lnSpc>
                <a:spcPts val="2044"/>
              </a:lnSpc>
              <a:buNone/>
            </a:pPr>
            <a:r>
              <a:rPr lang="en-US" sz="2044" b="1" kern="0" spc="-20" dirty="0">
                <a:solidFill>
                  <a:srgbClr val="3D3838"/>
                </a:solidFill>
                <a:latin typeface="Montserrat" pitchFamily="34" charset="0"/>
                <a:ea typeface="Montserrat" pitchFamily="34" charset="-122"/>
                <a:cs typeface="Montserrat" pitchFamily="34" charset="-120"/>
              </a:rPr>
              <a:t>1</a:t>
            </a:r>
            <a:endParaRPr lang="en-US" sz="2044" dirty="0"/>
          </a:p>
        </p:txBody>
      </p:sp>
      <p:sp>
        <p:nvSpPr>
          <p:cNvPr id="9" name="Text 6"/>
          <p:cNvSpPr/>
          <p:nvPr/>
        </p:nvSpPr>
        <p:spPr>
          <a:xfrm>
            <a:off x="6770846" y="3332798"/>
            <a:ext cx="2162651" cy="270272"/>
          </a:xfrm>
          <a:prstGeom prst="rect">
            <a:avLst/>
          </a:prstGeom>
          <a:noFill/>
          <a:ln/>
        </p:spPr>
        <p:txBody>
          <a:bodyPr wrap="none" rtlCol="0" anchor="t"/>
          <a:lstStyle/>
          <a:p>
            <a:pPr marL="0" indent="0">
              <a:lnSpc>
                <a:spcPts val="2129"/>
              </a:lnSpc>
              <a:buNone/>
            </a:pPr>
            <a:r>
              <a:rPr lang="en-US" sz="1703" b="1" kern="0" spc="-17" dirty="0">
                <a:solidFill>
                  <a:srgbClr val="3D3838"/>
                </a:solidFill>
                <a:latin typeface="Montserrat" pitchFamily="34" charset="0"/>
                <a:ea typeface="Montserrat" pitchFamily="34" charset="-122"/>
                <a:cs typeface="Montserrat" pitchFamily="34" charset="-120"/>
              </a:rPr>
              <a:t>Email Spoofing</a:t>
            </a:r>
            <a:endParaRPr lang="en-US" sz="1703" dirty="0"/>
          </a:p>
        </p:txBody>
      </p:sp>
      <p:sp>
        <p:nvSpPr>
          <p:cNvPr id="10" name="Text 7"/>
          <p:cNvSpPr/>
          <p:nvPr/>
        </p:nvSpPr>
        <p:spPr>
          <a:xfrm>
            <a:off x="6770846" y="3717250"/>
            <a:ext cx="7193518" cy="570786"/>
          </a:xfrm>
          <a:prstGeom prst="rect">
            <a:avLst/>
          </a:prstGeom>
          <a:noFill/>
          <a:ln/>
        </p:spPr>
        <p:txBody>
          <a:bodyPr wrap="square" rtlCol="0" anchor="t"/>
          <a:lstStyle/>
          <a:p>
            <a:pPr marL="0" indent="0">
              <a:lnSpc>
                <a:spcPts val="2248"/>
              </a:lnSpc>
              <a:buNone/>
            </a:pPr>
            <a:r>
              <a:rPr lang="en-US" sz="1499" dirty="0">
                <a:solidFill>
                  <a:srgbClr val="3D3838"/>
                </a:solidFill>
                <a:latin typeface="Source Sans Pro" pitchFamily="34" charset="0"/>
                <a:ea typeface="Source Sans Pro" pitchFamily="34" charset="-122"/>
                <a:cs typeface="Source Sans Pro" pitchFamily="34" charset="-120"/>
              </a:rPr>
              <a:t>Phishing emails often forge sender addresses to make them appear legitimate, mimicking trusted organizations or individuals.</a:t>
            </a:r>
            <a:endParaRPr lang="en-US" sz="1499" dirty="0"/>
          </a:p>
        </p:txBody>
      </p:sp>
      <p:sp>
        <p:nvSpPr>
          <p:cNvPr id="11" name="Shape 8"/>
          <p:cNvSpPr/>
          <p:nvPr/>
        </p:nvSpPr>
        <p:spPr>
          <a:xfrm>
            <a:off x="6152436" y="4692372"/>
            <a:ext cx="428149" cy="428149"/>
          </a:xfrm>
          <a:prstGeom prst="roundRect">
            <a:avLst>
              <a:gd name="adj" fmla="val 8001"/>
            </a:avLst>
          </a:prstGeom>
          <a:solidFill>
            <a:srgbClr val="F2EEEE"/>
          </a:solidFill>
          <a:ln/>
        </p:spPr>
      </p:sp>
      <p:sp>
        <p:nvSpPr>
          <p:cNvPr id="12" name="Text 9"/>
          <p:cNvSpPr/>
          <p:nvPr/>
        </p:nvSpPr>
        <p:spPr>
          <a:xfrm>
            <a:off x="6291263" y="4776668"/>
            <a:ext cx="150495" cy="259556"/>
          </a:xfrm>
          <a:prstGeom prst="rect">
            <a:avLst/>
          </a:prstGeom>
          <a:noFill/>
          <a:ln/>
        </p:spPr>
        <p:txBody>
          <a:bodyPr wrap="none" rtlCol="0" anchor="t"/>
          <a:lstStyle/>
          <a:p>
            <a:pPr marL="0" indent="0" algn="ctr">
              <a:lnSpc>
                <a:spcPts val="2044"/>
              </a:lnSpc>
              <a:buNone/>
            </a:pPr>
            <a:r>
              <a:rPr lang="en-US" sz="2044" b="1" kern="0" spc="-20" dirty="0">
                <a:solidFill>
                  <a:srgbClr val="3D3838"/>
                </a:solidFill>
                <a:latin typeface="Montserrat" pitchFamily="34" charset="0"/>
                <a:ea typeface="Montserrat" pitchFamily="34" charset="-122"/>
                <a:cs typeface="Montserrat" pitchFamily="34" charset="-120"/>
              </a:rPr>
              <a:t>2</a:t>
            </a:r>
            <a:endParaRPr lang="en-US" sz="2044" dirty="0"/>
          </a:p>
        </p:txBody>
      </p:sp>
      <p:sp>
        <p:nvSpPr>
          <p:cNvPr id="13" name="Text 10"/>
          <p:cNvSpPr/>
          <p:nvPr/>
        </p:nvSpPr>
        <p:spPr>
          <a:xfrm>
            <a:off x="6770846" y="4692372"/>
            <a:ext cx="2162651" cy="270272"/>
          </a:xfrm>
          <a:prstGeom prst="rect">
            <a:avLst/>
          </a:prstGeom>
          <a:noFill/>
          <a:ln/>
        </p:spPr>
        <p:txBody>
          <a:bodyPr wrap="none" rtlCol="0" anchor="t"/>
          <a:lstStyle/>
          <a:p>
            <a:pPr marL="0" indent="0">
              <a:lnSpc>
                <a:spcPts val="2129"/>
              </a:lnSpc>
              <a:buNone/>
            </a:pPr>
            <a:r>
              <a:rPr lang="en-US" sz="1703" b="1" kern="0" spc="-17" dirty="0">
                <a:solidFill>
                  <a:srgbClr val="3D3838"/>
                </a:solidFill>
                <a:latin typeface="Montserrat" pitchFamily="34" charset="0"/>
                <a:ea typeface="Montserrat" pitchFamily="34" charset="-122"/>
                <a:cs typeface="Montserrat" pitchFamily="34" charset="-120"/>
              </a:rPr>
              <a:t>Urgency and Fear</a:t>
            </a:r>
            <a:endParaRPr lang="en-US" sz="1703" dirty="0"/>
          </a:p>
        </p:txBody>
      </p:sp>
      <p:sp>
        <p:nvSpPr>
          <p:cNvPr id="14" name="Text 11"/>
          <p:cNvSpPr/>
          <p:nvPr/>
        </p:nvSpPr>
        <p:spPr>
          <a:xfrm>
            <a:off x="6770846" y="5076825"/>
            <a:ext cx="7193518" cy="570786"/>
          </a:xfrm>
          <a:prstGeom prst="rect">
            <a:avLst/>
          </a:prstGeom>
          <a:noFill/>
          <a:ln/>
        </p:spPr>
        <p:txBody>
          <a:bodyPr wrap="square" rtlCol="0" anchor="t"/>
          <a:lstStyle/>
          <a:p>
            <a:pPr marL="0" indent="0">
              <a:lnSpc>
                <a:spcPts val="2248"/>
              </a:lnSpc>
              <a:buNone/>
            </a:pPr>
            <a:r>
              <a:rPr lang="en-US" sz="1499" dirty="0">
                <a:solidFill>
                  <a:srgbClr val="3D3838"/>
                </a:solidFill>
                <a:latin typeface="Source Sans Pro" pitchFamily="34" charset="0"/>
                <a:ea typeface="Source Sans Pro" pitchFamily="34" charset="-122"/>
                <a:cs typeface="Source Sans Pro" pitchFamily="34" charset="-120"/>
              </a:rPr>
              <a:t>Phishing attacks often create a sense of urgency or fear, pressuring victims to act quickly without thinking critically.</a:t>
            </a:r>
            <a:endParaRPr lang="en-US" sz="1499" dirty="0"/>
          </a:p>
        </p:txBody>
      </p:sp>
      <p:sp>
        <p:nvSpPr>
          <p:cNvPr id="15" name="Shape 12"/>
          <p:cNvSpPr/>
          <p:nvPr/>
        </p:nvSpPr>
        <p:spPr>
          <a:xfrm>
            <a:off x="6152436" y="6051947"/>
            <a:ext cx="428149" cy="428149"/>
          </a:xfrm>
          <a:prstGeom prst="roundRect">
            <a:avLst>
              <a:gd name="adj" fmla="val 8001"/>
            </a:avLst>
          </a:prstGeom>
          <a:solidFill>
            <a:srgbClr val="F2EEEE"/>
          </a:solidFill>
          <a:ln/>
        </p:spPr>
      </p:sp>
      <p:sp>
        <p:nvSpPr>
          <p:cNvPr id="16" name="Text 13"/>
          <p:cNvSpPr/>
          <p:nvPr/>
        </p:nvSpPr>
        <p:spPr>
          <a:xfrm>
            <a:off x="6290905" y="6136243"/>
            <a:ext cx="151090" cy="259556"/>
          </a:xfrm>
          <a:prstGeom prst="rect">
            <a:avLst/>
          </a:prstGeom>
          <a:noFill/>
          <a:ln/>
        </p:spPr>
        <p:txBody>
          <a:bodyPr wrap="none" rtlCol="0" anchor="t"/>
          <a:lstStyle/>
          <a:p>
            <a:pPr marL="0" indent="0" algn="ctr">
              <a:lnSpc>
                <a:spcPts val="2044"/>
              </a:lnSpc>
              <a:buNone/>
            </a:pPr>
            <a:r>
              <a:rPr lang="en-US" sz="2044" b="1" kern="0" spc="-20" dirty="0">
                <a:solidFill>
                  <a:srgbClr val="3D3838"/>
                </a:solidFill>
                <a:latin typeface="Montserrat" pitchFamily="34" charset="0"/>
                <a:ea typeface="Montserrat" pitchFamily="34" charset="-122"/>
                <a:cs typeface="Montserrat" pitchFamily="34" charset="-120"/>
              </a:rPr>
              <a:t>3</a:t>
            </a:r>
            <a:endParaRPr lang="en-US" sz="2044" dirty="0"/>
          </a:p>
        </p:txBody>
      </p:sp>
      <p:sp>
        <p:nvSpPr>
          <p:cNvPr id="17" name="Text 14"/>
          <p:cNvSpPr/>
          <p:nvPr/>
        </p:nvSpPr>
        <p:spPr>
          <a:xfrm>
            <a:off x="6770846" y="6051947"/>
            <a:ext cx="2162651" cy="270272"/>
          </a:xfrm>
          <a:prstGeom prst="rect">
            <a:avLst/>
          </a:prstGeom>
          <a:noFill/>
          <a:ln/>
        </p:spPr>
        <p:txBody>
          <a:bodyPr wrap="none" rtlCol="0" anchor="t"/>
          <a:lstStyle/>
          <a:p>
            <a:pPr marL="0" indent="0">
              <a:lnSpc>
                <a:spcPts val="2129"/>
              </a:lnSpc>
              <a:buNone/>
            </a:pPr>
            <a:r>
              <a:rPr lang="en-US" sz="1703" b="1" kern="0" spc="-17" dirty="0">
                <a:solidFill>
                  <a:srgbClr val="3D3838"/>
                </a:solidFill>
                <a:latin typeface="Montserrat" pitchFamily="34" charset="0"/>
                <a:ea typeface="Montserrat" pitchFamily="34" charset="-122"/>
                <a:cs typeface="Montserrat" pitchFamily="34" charset="-120"/>
              </a:rPr>
              <a:t>Social Engineering</a:t>
            </a:r>
            <a:endParaRPr lang="en-US" sz="1703" dirty="0"/>
          </a:p>
        </p:txBody>
      </p:sp>
      <p:sp>
        <p:nvSpPr>
          <p:cNvPr id="18" name="Text 15"/>
          <p:cNvSpPr/>
          <p:nvPr/>
        </p:nvSpPr>
        <p:spPr>
          <a:xfrm>
            <a:off x="6770846" y="6436400"/>
            <a:ext cx="7193518" cy="570786"/>
          </a:xfrm>
          <a:prstGeom prst="rect">
            <a:avLst/>
          </a:prstGeom>
          <a:noFill/>
          <a:ln/>
        </p:spPr>
        <p:txBody>
          <a:bodyPr wrap="square" rtlCol="0" anchor="t"/>
          <a:lstStyle/>
          <a:p>
            <a:pPr marL="0" indent="0">
              <a:lnSpc>
                <a:spcPts val="2248"/>
              </a:lnSpc>
              <a:buNone/>
            </a:pPr>
            <a:r>
              <a:rPr lang="en-US" sz="1499" dirty="0">
                <a:solidFill>
                  <a:srgbClr val="3D3838"/>
                </a:solidFill>
                <a:latin typeface="Source Sans Pro" pitchFamily="34" charset="0"/>
                <a:ea typeface="Source Sans Pro" pitchFamily="34" charset="-122"/>
                <a:cs typeface="Source Sans Pro" pitchFamily="34" charset="-120"/>
              </a:rPr>
              <a:t>Phishers may use social engineering techniques to manipulate victims into revealing sensitive information, exploiting trust and human psychology.</a:t>
            </a:r>
            <a:endParaRPr lang="en-US" sz="149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1185029" y="1558647"/>
            <a:ext cx="8384024" cy="701397"/>
          </a:xfrm>
          <a:prstGeom prst="rect">
            <a:avLst/>
          </a:prstGeom>
          <a:noFill/>
          <a:ln/>
        </p:spPr>
        <p:txBody>
          <a:bodyPr wrap="none" rtlCol="0" anchor="t"/>
          <a:lstStyle/>
          <a:p>
            <a:pPr marL="0" indent="0">
              <a:lnSpc>
                <a:spcPts val="5523"/>
              </a:lnSpc>
              <a:buNone/>
            </a:pPr>
            <a:r>
              <a:rPr lang="en-US" sz="4418" b="1" kern="0" spc="-44" dirty="0">
                <a:solidFill>
                  <a:srgbClr val="000000"/>
                </a:solidFill>
                <a:latin typeface="Montserrat" pitchFamily="34" charset="0"/>
                <a:ea typeface="Montserrat" pitchFamily="34" charset="-122"/>
                <a:cs typeface="Montserrat" pitchFamily="34" charset="-120"/>
              </a:rPr>
              <a:t>Recognizing Phishing Emails</a:t>
            </a:r>
            <a:endParaRPr lang="en-US" sz="4418" dirty="0"/>
          </a:p>
        </p:txBody>
      </p:sp>
      <p:sp>
        <p:nvSpPr>
          <p:cNvPr id="5" name="Text 3"/>
          <p:cNvSpPr/>
          <p:nvPr/>
        </p:nvSpPr>
        <p:spPr>
          <a:xfrm>
            <a:off x="1185029" y="2753797"/>
            <a:ext cx="12260223" cy="740807"/>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Phishing emails often have telltale signs that can help you identify them. These indicators can include unusual sender addresses, suspicious links, and generic greetings or requests.</a:t>
            </a:r>
            <a:endParaRPr lang="en-US" sz="1944" dirty="0"/>
          </a:p>
        </p:txBody>
      </p:sp>
      <p:sp>
        <p:nvSpPr>
          <p:cNvPr id="6" name="Text 4"/>
          <p:cNvSpPr/>
          <p:nvPr/>
        </p:nvSpPr>
        <p:spPr>
          <a:xfrm>
            <a:off x="1185029" y="4019074"/>
            <a:ext cx="3684746" cy="701278"/>
          </a:xfrm>
          <a:prstGeom prst="rect">
            <a:avLst/>
          </a:prstGeom>
          <a:noFill/>
          <a:ln/>
        </p:spPr>
        <p:txBody>
          <a:bodyPr wrap="square" rtlCol="0" anchor="t"/>
          <a:lstStyle/>
          <a:p>
            <a:pPr marL="0" indent="0">
              <a:lnSpc>
                <a:spcPts val="2761"/>
              </a:lnSpc>
              <a:buNone/>
            </a:pPr>
            <a:r>
              <a:rPr lang="en-US" sz="2209" b="1" kern="0" spc="-22" dirty="0">
                <a:solidFill>
                  <a:srgbClr val="000000"/>
                </a:solidFill>
                <a:latin typeface="Montserrat" pitchFamily="34" charset="0"/>
                <a:ea typeface="Montserrat" pitchFamily="34" charset="-122"/>
                <a:cs typeface="Montserrat" pitchFamily="34" charset="-120"/>
              </a:rPr>
              <a:t>Suspicious Sender Address</a:t>
            </a:r>
            <a:endParaRPr lang="en-US" sz="2209" dirty="0"/>
          </a:p>
        </p:txBody>
      </p:sp>
      <p:sp>
        <p:nvSpPr>
          <p:cNvPr id="7" name="Text 5"/>
          <p:cNvSpPr/>
          <p:nvPr/>
        </p:nvSpPr>
        <p:spPr>
          <a:xfrm>
            <a:off x="1185029" y="4967168"/>
            <a:ext cx="3684746" cy="1481614"/>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Check the sender address carefully. It might be misspelled, contain unusual characters, or not match the name of the organization.</a:t>
            </a:r>
            <a:endParaRPr lang="en-US" sz="1944" dirty="0"/>
          </a:p>
        </p:txBody>
      </p:sp>
      <p:sp>
        <p:nvSpPr>
          <p:cNvPr id="8" name="Text 6"/>
          <p:cNvSpPr/>
          <p:nvPr/>
        </p:nvSpPr>
        <p:spPr>
          <a:xfrm>
            <a:off x="5479613" y="4019074"/>
            <a:ext cx="2805470" cy="350639"/>
          </a:xfrm>
          <a:prstGeom prst="rect">
            <a:avLst/>
          </a:prstGeom>
          <a:noFill/>
          <a:ln/>
        </p:spPr>
        <p:txBody>
          <a:bodyPr wrap="none" rtlCol="0" anchor="t"/>
          <a:lstStyle/>
          <a:p>
            <a:pPr marL="0" indent="0">
              <a:lnSpc>
                <a:spcPts val="2761"/>
              </a:lnSpc>
              <a:buNone/>
            </a:pPr>
            <a:r>
              <a:rPr lang="en-US" sz="2209" b="1" kern="0" spc="-22" dirty="0">
                <a:solidFill>
                  <a:srgbClr val="000000"/>
                </a:solidFill>
                <a:latin typeface="Montserrat" pitchFamily="34" charset="0"/>
                <a:ea typeface="Montserrat" pitchFamily="34" charset="-122"/>
                <a:cs typeface="Montserrat" pitchFamily="34" charset="-120"/>
              </a:rPr>
              <a:t>Suspicious Links</a:t>
            </a:r>
            <a:endParaRPr lang="en-US" sz="2209" dirty="0"/>
          </a:p>
        </p:txBody>
      </p:sp>
      <p:sp>
        <p:nvSpPr>
          <p:cNvPr id="9" name="Text 7"/>
          <p:cNvSpPr/>
          <p:nvPr/>
        </p:nvSpPr>
        <p:spPr>
          <a:xfrm>
            <a:off x="5479613" y="4616529"/>
            <a:ext cx="3684746" cy="1481614"/>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Hover over links before clicking to see the actual URL. Phishing links often lead to websites that look similar but are not legitimate.</a:t>
            </a:r>
            <a:endParaRPr lang="en-US" sz="1944" dirty="0"/>
          </a:p>
        </p:txBody>
      </p:sp>
      <p:sp>
        <p:nvSpPr>
          <p:cNvPr id="10" name="Text 8"/>
          <p:cNvSpPr/>
          <p:nvPr/>
        </p:nvSpPr>
        <p:spPr>
          <a:xfrm>
            <a:off x="9774198" y="4019074"/>
            <a:ext cx="3684746" cy="701278"/>
          </a:xfrm>
          <a:prstGeom prst="rect">
            <a:avLst/>
          </a:prstGeom>
          <a:noFill/>
          <a:ln/>
        </p:spPr>
        <p:txBody>
          <a:bodyPr wrap="square" rtlCol="0" anchor="t"/>
          <a:lstStyle/>
          <a:p>
            <a:pPr marL="0" indent="0">
              <a:lnSpc>
                <a:spcPts val="2761"/>
              </a:lnSpc>
              <a:buNone/>
            </a:pPr>
            <a:r>
              <a:rPr lang="en-US" sz="2209" b="1" kern="0" spc="-22" dirty="0">
                <a:solidFill>
                  <a:srgbClr val="000000"/>
                </a:solidFill>
                <a:latin typeface="Montserrat" pitchFamily="34" charset="0"/>
                <a:ea typeface="Montserrat" pitchFamily="34" charset="-122"/>
                <a:cs typeface="Montserrat" pitchFamily="34" charset="-120"/>
              </a:rPr>
              <a:t>Grammatical Errors and Urgent Tone</a:t>
            </a:r>
            <a:endParaRPr lang="en-US" sz="2209" dirty="0"/>
          </a:p>
        </p:txBody>
      </p:sp>
      <p:sp>
        <p:nvSpPr>
          <p:cNvPr id="11" name="Text 9"/>
          <p:cNvSpPr/>
          <p:nvPr/>
        </p:nvSpPr>
        <p:spPr>
          <a:xfrm>
            <a:off x="9774198" y="4967168"/>
            <a:ext cx="3684746" cy="1481614"/>
          </a:xfrm>
          <a:prstGeom prst="rect">
            <a:avLst/>
          </a:prstGeom>
          <a:noFill/>
          <a:ln/>
        </p:spPr>
        <p:txBody>
          <a:bodyPr wrap="square" rtlCol="0" anchor="t"/>
          <a:lstStyle/>
          <a:p>
            <a:pPr marL="0" indent="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Phishing emails often contain grammatical errors or use an urgent tone, attempting to pressure you into taking action without thinking.</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14336" y="1152049"/>
            <a:ext cx="6715958" cy="509707"/>
          </a:xfrm>
          <a:prstGeom prst="rect">
            <a:avLst/>
          </a:prstGeom>
          <a:noFill/>
          <a:ln/>
        </p:spPr>
        <p:txBody>
          <a:bodyPr wrap="none" rtlCol="0" anchor="t"/>
          <a:lstStyle/>
          <a:p>
            <a:pPr marL="0" indent="0">
              <a:lnSpc>
                <a:spcPts val="4014"/>
              </a:lnSpc>
              <a:buNone/>
            </a:pPr>
            <a:r>
              <a:rPr lang="en-US" sz="3211" b="1" kern="0" spc="-32" dirty="0">
                <a:solidFill>
                  <a:srgbClr val="000000"/>
                </a:solidFill>
                <a:latin typeface="Montserrat" pitchFamily="34" charset="0"/>
                <a:ea typeface="Montserrat" pitchFamily="34" charset="-122"/>
                <a:cs typeface="Montserrat" pitchFamily="34" charset="-120"/>
              </a:rPr>
              <a:t>Identifying Suspicious Websites</a:t>
            </a:r>
            <a:endParaRPr lang="en-US" sz="3211" dirty="0"/>
          </a:p>
        </p:txBody>
      </p:sp>
      <p:sp>
        <p:nvSpPr>
          <p:cNvPr id="6" name="Text 3"/>
          <p:cNvSpPr/>
          <p:nvPr/>
        </p:nvSpPr>
        <p:spPr>
          <a:xfrm>
            <a:off x="6114336" y="1930837"/>
            <a:ext cx="7888129" cy="807244"/>
          </a:xfrm>
          <a:prstGeom prst="rect">
            <a:avLst/>
          </a:prstGeom>
          <a:noFill/>
          <a:ln/>
        </p:spPr>
        <p:txBody>
          <a:bodyPr wrap="square" rtlCol="0" anchor="t"/>
          <a:lstStyle/>
          <a:p>
            <a:pPr marL="0" indent="0">
              <a:lnSpc>
                <a:spcPts val="2119"/>
              </a:lnSpc>
              <a:buNone/>
            </a:pPr>
            <a:r>
              <a:rPr lang="en-US" sz="1413" dirty="0">
                <a:solidFill>
                  <a:srgbClr val="3D3838"/>
                </a:solidFill>
                <a:latin typeface="Source Sans Pro" pitchFamily="34" charset="0"/>
                <a:ea typeface="Source Sans Pro" pitchFamily="34" charset="-122"/>
                <a:cs typeface="Source Sans Pro" pitchFamily="34" charset="-120"/>
              </a:rPr>
              <a:t>Phishing websites often attempt to mimic the look and feel of legitimate websites, but there are key differences to watch out for. These include misspellings, questionable design, and unusual security features.</a:t>
            </a:r>
            <a:endParaRPr lang="en-US" sz="1413" dirty="0"/>
          </a:p>
        </p:txBody>
      </p:sp>
      <p:sp>
        <p:nvSpPr>
          <p:cNvPr id="7" name="Shape 4"/>
          <p:cNvSpPr/>
          <p:nvPr/>
        </p:nvSpPr>
        <p:spPr>
          <a:xfrm>
            <a:off x="6114336" y="2939891"/>
            <a:ext cx="7888129" cy="1259562"/>
          </a:xfrm>
          <a:prstGeom prst="roundRect">
            <a:avLst>
              <a:gd name="adj" fmla="val 2564"/>
            </a:avLst>
          </a:prstGeom>
          <a:solidFill>
            <a:srgbClr val="F2EEEE"/>
          </a:solidFill>
          <a:ln/>
        </p:spPr>
      </p:sp>
      <p:sp>
        <p:nvSpPr>
          <p:cNvPr id="8" name="Text 5"/>
          <p:cNvSpPr/>
          <p:nvPr/>
        </p:nvSpPr>
        <p:spPr>
          <a:xfrm>
            <a:off x="6293763" y="3119318"/>
            <a:ext cx="4023717" cy="254913"/>
          </a:xfrm>
          <a:prstGeom prst="rect">
            <a:avLst/>
          </a:prstGeom>
          <a:noFill/>
          <a:ln/>
        </p:spPr>
        <p:txBody>
          <a:bodyPr wrap="none" rtlCol="0" anchor="t"/>
          <a:lstStyle/>
          <a:p>
            <a:pPr marL="0" indent="0">
              <a:lnSpc>
                <a:spcPts val="2007"/>
              </a:lnSpc>
              <a:buNone/>
            </a:pPr>
            <a:r>
              <a:rPr lang="en-US" sz="1606" b="1" kern="0" spc="-16" dirty="0">
                <a:solidFill>
                  <a:srgbClr val="3D3838"/>
                </a:solidFill>
                <a:latin typeface="Montserrat" pitchFamily="34" charset="0"/>
                <a:ea typeface="Montserrat" pitchFamily="34" charset="-122"/>
                <a:cs typeface="Montserrat" pitchFamily="34" charset="-120"/>
              </a:rPr>
              <a:t>Misspelled Words and Unusual Design</a:t>
            </a:r>
            <a:endParaRPr lang="en-US" sz="1606" dirty="0"/>
          </a:p>
        </p:txBody>
      </p:sp>
      <p:sp>
        <p:nvSpPr>
          <p:cNvPr id="9" name="Text 6"/>
          <p:cNvSpPr/>
          <p:nvPr/>
        </p:nvSpPr>
        <p:spPr>
          <a:xfrm>
            <a:off x="6293763" y="3481864"/>
            <a:ext cx="7529274" cy="538163"/>
          </a:xfrm>
          <a:prstGeom prst="rect">
            <a:avLst/>
          </a:prstGeom>
          <a:noFill/>
          <a:ln/>
        </p:spPr>
        <p:txBody>
          <a:bodyPr wrap="square" rtlCol="0" anchor="t"/>
          <a:lstStyle/>
          <a:p>
            <a:pPr marL="0" indent="0">
              <a:lnSpc>
                <a:spcPts val="2119"/>
              </a:lnSpc>
              <a:buNone/>
            </a:pPr>
            <a:r>
              <a:rPr lang="en-US" sz="1413" dirty="0">
                <a:solidFill>
                  <a:srgbClr val="3D3838"/>
                </a:solidFill>
                <a:latin typeface="Source Sans Pro" pitchFamily="34" charset="0"/>
                <a:ea typeface="Source Sans Pro" pitchFamily="34" charset="-122"/>
                <a:cs typeface="Source Sans Pro" pitchFamily="34" charset="-120"/>
              </a:rPr>
              <a:t>Pay attention to spelling and design elements. Phishing websites often have misspellings, inconsistent design, or look unprofessional.</a:t>
            </a:r>
            <a:endParaRPr lang="en-US" sz="1413" dirty="0"/>
          </a:p>
        </p:txBody>
      </p:sp>
      <p:sp>
        <p:nvSpPr>
          <p:cNvPr id="10" name="Shape 7"/>
          <p:cNvSpPr/>
          <p:nvPr/>
        </p:nvSpPr>
        <p:spPr>
          <a:xfrm>
            <a:off x="6114336" y="4378881"/>
            <a:ext cx="7888129" cy="1259562"/>
          </a:xfrm>
          <a:prstGeom prst="roundRect">
            <a:avLst>
              <a:gd name="adj" fmla="val 2564"/>
            </a:avLst>
          </a:prstGeom>
          <a:solidFill>
            <a:srgbClr val="F2EEEE"/>
          </a:solidFill>
          <a:ln/>
        </p:spPr>
      </p:sp>
      <p:sp>
        <p:nvSpPr>
          <p:cNvPr id="11" name="Text 8"/>
          <p:cNvSpPr/>
          <p:nvPr/>
        </p:nvSpPr>
        <p:spPr>
          <a:xfrm>
            <a:off x="6293763" y="4558308"/>
            <a:ext cx="2408158" cy="254913"/>
          </a:xfrm>
          <a:prstGeom prst="rect">
            <a:avLst/>
          </a:prstGeom>
          <a:noFill/>
          <a:ln/>
        </p:spPr>
        <p:txBody>
          <a:bodyPr wrap="none" rtlCol="0" anchor="t"/>
          <a:lstStyle/>
          <a:p>
            <a:pPr marL="0" indent="0">
              <a:lnSpc>
                <a:spcPts val="2007"/>
              </a:lnSpc>
              <a:buNone/>
            </a:pPr>
            <a:r>
              <a:rPr lang="en-US" sz="1606" b="1" kern="0" spc="-16" dirty="0">
                <a:solidFill>
                  <a:srgbClr val="3D3838"/>
                </a:solidFill>
                <a:latin typeface="Montserrat" pitchFamily="34" charset="0"/>
                <a:ea typeface="Montserrat" pitchFamily="34" charset="-122"/>
                <a:cs typeface="Montserrat" pitchFamily="34" charset="-120"/>
              </a:rPr>
              <a:t>Unsecured Connection</a:t>
            </a:r>
            <a:endParaRPr lang="en-US" sz="1606" dirty="0"/>
          </a:p>
        </p:txBody>
      </p:sp>
      <p:sp>
        <p:nvSpPr>
          <p:cNvPr id="12" name="Text 9"/>
          <p:cNvSpPr/>
          <p:nvPr/>
        </p:nvSpPr>
        <p:spPr>
          <a:xfrm>
            <a:off x="6293763" y="4920853"/>
            <a:ext cx="7529274" cy="538163"/>
          </a:xfrm>
          <a:prstGeom prst="rect">
            <a:avLst/>
          </a:prstGeom>
          <a:noFill/>
          <a:ln/>
        </p:spPr>
        <p:txBody>
          <a:bodyPr wrap="square" rtlCol="0" anchor="t"/>
          <a:lstStyle/>
          <a:p>
            <a:pPr marL="0" indent="0">
              <a:lnSpc>
                <a:spcPts val="2119"/>
              </a:lnSpc>
              <a:buNone/>
            </a:pPr>
            <a:r>
              <a:rPr lang="en-US" sz="1413" dirty="0">
                <a:solidFill>
                  <a:srgbClr val="3D3838"/>
                </a:solidFill>
                <a:latin typeface="Source Sans Pro" pitchFamily="34" charset="0"/>
                <a:ea typeface="Source Sans Pro" pitchFamily="34" charset="-122"/>
                <a:cs typeface="Source Sans Pro" pitchFamily="34" charset="-120"/>
              </a:rPr>
              <a:t>Look for a padlock icon in the address bar and check the URL for "https" before entering sensitive information. This indicates a secure connection.</a:t>
            </a:r>
            <a:endParaRPr lang="en-US" sz="1413" dirty="0"/>
          </a:p>
        </p:txBody>
      </p:sp>
      <p:sp>
        <p:nvSpPr>
          <p:cNvPr id="13" name="Shape 10"/>
          <p:cNvSpPr/>
          <p:nvPr/>
        </p:nvSpPr>
        <p:spPr>
          <a:xfrm>
            <a:off x="6114336" y="5817870"/>
            <a:ext cx="7888129" cy="1259562"/>
          </a:xfrm>
          <a:prstGeom prst="roundRect">
            <a:avLst>
              <a:gd name="adj" fmla="val 2564"/>
            </a:avLst>
          </a:prstGeom>
          <a:solidFill>
            <a:srgbClr val="F2EEEE"/>
          </a:solidFill>
          <a:ln/>
        </p:spPr>
      </p:sp>
      <p:sp>
        <p:nvSpPr>
          <p:cNvPr id="14" name="Text 11"/>
          <p:cNvSpPr/>
          <p:nvPr/>
        </p:nvSpPr>
        <p:spPr>
          <a:xfrm>
            <a:off x="6293763" y="5997297"/>
            <a:ext cx="2265283" cy="254913"/>
          </a:xfrm>
          <a:prstGeom prst="rect">
            <a:avLst/>
          </a:prstGeom>
          <a:noFill/>
          <a:ln/>
        </p:spPr>
        <p:txBody>
          <a:bodyPr wrap="none" rtlCol="0" anchor="t"/>
          <a:lstStyle/>
          <a:p>
            <a:pPr marL="0" indent="0">
              <a:lnSpc>
                <a:spcPts val="2007"/>
              </a:lnSpc>
              <a:buNone/>
            </a:pPr>
            <a:r>
              <a:rPr lang="en-US" sz="1606" b="1" kern="0" spc="-16" dirty="0">
                <a:solidFill>
                  <a:srgbClr val="3D3838"/>
                </a:solidFill>
                <a:latin typeface="Montserrat" pitchFamily="34" charset="0"/>
                <a:ea typeface="Montserrat" pitchFamily="34" charset="-122"/>
                <a:cs typeface="Montserrat" pitchFamily="34" charset="-120"/>
              </a:rPr>
              <a:t>Fake Security Badges</a:t>
            </a:r>
            <a:endParaRPr lang="en-US" sz="1606" dirty="0"/>
          </a:p>
        </p:txBody>
      </p:sp>
      <p:sp>
        <p:nvSpPr>
          <p:cNvPr id="15" name="Text 12"/>
          <p:cNvSpPr/>
          <p:nvPr/>
        </p:nvSpPr>
        <p:spPr>
          <a:xfrm>
            <a:off x="6293763" y="6359843"/>
            <a:ext cx="7529274" cy="538163"/>
          </a:xfrm>
          <a:prstGeom prst="rect">
            <a:avLst/>
          </a:prstGeom>
          <a:noFill/>
          <a:ln/>
        </p:spPr>
        <p:txBody>
          <a:bodyPr wrap="square" rtlCol="0" anchor="t"/>
          <a:lstStyle/>
          <a:p>
            <a:pPr marL="0" indent="0">
              <a:lnSpc>
                <a:spcPts val="2119"/>
              </a:lnSpc>
              <a:buNone/>
            </a:pPr>
            <a:r>
              <a:rPr lang="en-US" sz="1413" dirty="0">
                <a:solidFill>
                  <a:srgbClr val="3D3838"/>
                </a:solidFill>
                <a:latin typeface="Source Sans Pro" pitchFamily="34" charset="0"/>
                <a:ea typeface="Source Sans Pro" pitchFamily="34" charset="-122"/>
                <a:cs typeface="Source Sans Pro" pitchFamily="34" charset="-120"/>
              </a:rPr>
              <a:t>Be wary of websites displaying fake security badges or certifications. Legitimate organizations have verifiable security credentials.</a:t>
            </a:r>
            <a:endParaRPr lang="en-US" sz="141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697825"/>
            <a:ext cx="6213991" cy="490895"/>
          </a:xfrm>
          <a:prstGeom prst="rect">
            <a:avLst/>
          </a:prstGeom>
          <a:noFill/>
          <a:ln/>
        </p:spPr>
        <p:txBody>
          <a:bodyPr wrap="none" rtlCol="0" anchor="t"/>
          <a:lstStyle/>
          <a:p>
            <a:pPr marL="0" indent="0">
              <a:lnSpc>
                <a:spcPts val="3866"/>
              </a:lnSpc>
              <a:buNone/>
            </a:pPr>
            <a:r>
              <a:rPr lang="en-US" sz="3093" b="1" kern="0" spc="-31" dirty="0">
                <a:solidFill>
                  <a:srgbClr val="000000"/>
                </a:solidFill>
                <a:latin typeface="Montserrat" pitchFamily="34" charset="0"/>
                <a:ea typeface="Montserrat" pitchFamily="34" charset="-122"/>
                <a:cs typeface="Montserrat" pitchFamily="34" charset="-120"/>
              </a:rPr>
              <a:t>Social Engineering Techniques</a:t>
            </a:r>
            <a:endParaRPr lang="en-US" sz="3093" dirty="0"/>
          </a:p>
        </p:txBody>
      </p:sp>
      <p:sp>
        <p:nvSpPr>
          <p:cNvPr id="6" name="Text 3"/>
          <p:cNvSpPr/>
          <p:nvPr/>
        </p:nvSpPr>
        <p:spPr>
          <a:xfrm>
            <a:off x="6091238" y="1447919"/>
            <a:ext cx="7934325" cy="518636"/>
          </a:xfrm>
          <a:prstGeom prst="rect">
            <a:avLst/>
          </a:prstGeom>
          <a:noFill/>
          <a:ln/>
        </p:spPr>
        <p:txBody>
          <a:bodyPr wrap="square" rtlCol="0" anchor="t"/>
          <a:lstStyle/>
          <a:p>
            <a:pPr marL="0" indent="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Phishers often use social engineering tactics to gain trust and manipulate victims into revealing information. They may create a sense of urgency, appeal to emotions, or impersonate trusted individuals.</a:t>
            </a:r>
            <a:endParaRPr lang="en-US" sz="1361" dirty="0"/>
          </a:p>
        </p:txBody>
      </p:sp>
      <p:sp>
        <p:nvSpPr>
          <p:cNvPr id="7" name="Shape 4"/>
          <p:cNvSpPr/>
          <p:nvPr/>
        </p:nvSpPr>
        <p:spPr>
          <a:xfrm>
            <a:off x="6339721" y="2160865"/>
            <a:ext cx="21550" cy="5370790"/>
          </a:xfrm>
          <a:prstGeom prst="roundRect">
            <a:avLst>
              <a:gd name="adj" fmla="val 144352"/>
            </a:avLst>
          </a:prstGeom>
          <a:solidFill>
            <a:srgbClr val="D8D4D4"/>
          </a:solidFill>
          <a:ln/>
        </p:spPr>
      </p:sp>
      <p:sp>
        <p:nvSpPr>
          <p:cNvPr id="8" name="Shape 5"/>
          <p:cNvSpPr/>
          <p:nvPr/>
        </p:nvSpPr>
        <p:spPr>
          <a:xfrm>
            <a:off x="6544806" y="2538710"/>
            <a:ext cx="604837" cy="21550"/>
          </a:xfrm>
          <a:prstGeom prst="roundRect">
            <a:avLst>
              <a:gd name="adj" fmla="val 144352"/>
            </a:avLst>
          </a:prstGeom>
          <a:solidFill>
            <a:srgbClr val="D8D4D4"/>
          </a:solidFill>
          <a:ln/>
        </p:spPr>
      </p:sp>
      <p:sp>
        <p:nvSpPr>
          <p:cNvPr id="9" name="Shape 6"/>
          <p:cNvSpPr/>
          <p:nvPr/>
        </p:nvSpPr>
        <p:spPr>
          <a:xfrm>
            <a:off x="6156067" y="2355175"/>
            <a:ext cx="388739" cy="388739"/>
          </a:xfrm>
          <a:prstGeom prst="roundRect">
            <a:avLst>
              <a:gd name="adj" fmla="val 8002"/>
            </a:avLst>
          </a:prstGeom>
          <a:solidFill>
            <a:srgbClr val="F2EEEE"/>
          </a:solidFill>
          <a:ln/>
        </p:spPr>
      </p:sp>
      <p:sp>
        <p:nvSpPr>
          <p:cNvPr id="10" name="Text 7"/>
          <p:cNvSpPr/>
          <p:nvPr/>
        </p:nvSpPr>
        <p:spPr>
          <a:xfrm>
            <a:off x="6305371" y="2431733"/>
            <a:ext cx="90011" cy="235625"/>
          </a:xfrm>
          <a:prstGeom prst="rect">
            <a:avLst/>
          </a:prstGeom>
          <a:noFill/>
          <a:ln/>
        </p:spPr>
        <p:txBody>
          <a:bodyPr wrap="none" rtlCol="0" anchor="t"/>
          <a:lstStyle/>
          <a:p>
            <a:pPr marL="0" indent="0" algn="ctr">
              <a:lnSpc>
                <a:spcPts val="1856"/>
              </a:lnSpc>
              <a:buNone/>
            </a:pPr>
            <a:r>
              <a:rPr lang="en-US" sz="1856" b="1" kern="0" spc="-19" dirty="0">
                <a:solidFill>
                  <a:srgbClr val="3D3838"/>
                </a:solidFill>
                <a:latin typeface="Montserrat" pitchFamily="34" charset="0"/>
                <a:ea typeface="Montserrat" pitchFamily="34" charset="-122"/>
                <a:cs typeface="Montserrat" pitchFamily="34" charset="-120"/>
              </a:rPr>
              <a:t>1</a:t>
            </a:r>
            <a:endParaRPr lang="en-US" sz="1856" dirty="0"/>
          </a:p>
        </p:txBody>
      </p:sp>
      <p:sp>
        <p:nvSpPr>
          <p:cNvPr id="11" name="Text 8"/>
          <p:cNvSpPr/>
          <p:nvPr/>
        </p:nvSpPr>
        <p:spPr>
          <a:xfrm>
            <a:off x="7300913" y="2333625"/>
            <a:ext cx="1963817"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Authority</a:t>
            </a:r>
            <a:endParaRPr lang="en-US" sz="1546" dirty="0"/>
          </a:p>
        </p:txBody>
      </p:sp>
      <p:sp>
        <p:nvSpPr>
          <p:cNvPr id="12" name="Text 9"/>
          <p:cNvSpPr/>
          <p:nvPr/>
        </p:nvSpPr>
        <p:spPr>
          <a:xfrm>
            <a:off x="7300913" y="2682597"/>
            <a:ext cx="6724650" cy="518636"/>
          </a:xfrm>
          <a:prstGeom prst="rect">
            <a:avLst/>
          </a:prstGeom>
          <a:noFill/>
          <a:ln/>
        </p:spPr>
        <p:txBody>
          <a:bodyPr wrap="square" rtlCol="0" anchor="t"/>
          <a:lstStyle/>
          <a:p>
            <a:pPr marL="0" indent="0" algn="l">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Phishers may impersonate authorities or officials to gain credibility and pressure you into following their instructions.</a:t>
            </a:r>
            <a:endParaRPr lang="en-US" sz="1361" dirty="0"/>
          </a:p>
        </p:txBody>
      </p:sp>
      <p:sp>
        <p:nvSpPr>
          <p:cNvPr id="13" name="Shape 10"/>
          <p:cNvSpPr/>
          <p:nvPr/>
        </p:nvSpPr>
        <p:spPr>
          <a:xfrm>
            <a:off x="6544806" y="3924598"/>
            <a:ext cx="604837" cy="21550"/>
          </a:xfrm>
          <a:prstGeom prst="roundRect">
            <a:avLst>
              <a:gd name="adj" fmla="val 144352"/>
            </a:avLst>
          </a:prstGeom>
          <a:solidFill>
            <a:srgbClr val="D8D4D4"/>
          </a:solidFill>
          <a:ln/>
        </p:spPr>
      </p:sp>
      <p:sp>
        <p:nvSpPr>
          <p:cNvPr id="14" name="Shape 11"/>
          <p:cNvSpPr/>
          <p:nvPr/>
        </p:nvSpPr>
        <p:spPr>
          <a:xfrm>
            <a:off x="6156067" y="3741063"/>
            <a:ext cx="388739" cy="388739"/>
          </a:xfrm>
          <a:prstGeom prst="roundRect">
            <a:avLst>
              <a:gd name="adj" fmla="val 8002"/>
            </a:avLst>
          </a:prstGeom>
          <a:solidFill>
            <a:srgbClr val="F2EEEE"/>
          </a:solidFill>
          <a:ln/>
        </p:spPr>
      </p:sp>
      <p:sp>
        <p:nvSpPr>
          <p:cNvPr id="15" name="Text 12"/>
          <p:cNvSpPr/>
          <p:nvPr/>
        </p:nvSpPr>
        <p:spPr>
          <a:xfrm>
            <a:off x="6282035" y="3817620"/>
            <a:ext cx="136684" cy="235625"/>
          </a:xfrm>
          <a:prstGeom prst="rect">
            <a:avLst/>
          </a:prstGeom>
          <a:noFill/>
          <a:ln/>
        </p:spPr>
        <p:txBody>
          <a:bodyPr wrap="none" rtlCol="0" anchor="t"/>
          <a:lstStyle/>
          <a:p>
            <a:pPr marL="0" indent="0" algn="ctr">
              <a:lnSpc>
                <a:spcPts val="1856"/>
              </a:lnSpc>
              <a:buNone/>
            </a:pPr>
            <a:r>
              <a:rPr lang="en-US" sz="1856" b="1" kern="0" spc="-19" dirty="0">
                <a:solidFill>
                  <a:srgbClr val="3D3838"/>
                </a:solidFill>
                <a:latin typeface="Montserrat" pitchFamily="34" charset="0"/>
                <a:ea typeface="Montserrat" pitchFamily="34" charset="-122"/>
                <a:cs typeface="Montserrat" pitchFamily="34" charset="-120"/>
              </a:rPr>
              <a:t>2</a:t>
            </a:r>
            <a:endParaRPr lang="en-US" sz="1856" dirty="0"/>
          </a:p>
        </p:txBody>
      </p:sp>
      <p:sp>
        <p:nvSpPr>
          <p:cNvPr id="16" name="Text 13"/>
          <p:cNvSpPr/>
          <p:nvPr/>
        </p:nvSpPr>
        <p:spPr>
          <a:xfrm>
            <a:off x="7300913" y="3719513"/>
            <a:ext cx="1963817"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Scarcity</a:t>
            </a:r>
            <a:endParaRPr lang="en-US" sz="1546" dirty="0"/>
          </a:p>
        </p:txBody>
      </p:sp>
      <p:sp>
        <p:nvSpPr>
          <p:cNvPr id="17" name="Text 14"/>
          <p:cNvSpPr/>
          <p:nvPr/>
        </p:nvSpPr>
        <p:spPr>
          <a:xfrm>
            <a:off x="7300913" y="4068485"/>
            <a:ext cx="6724650" cy="518636"/>
          </a:xfrm>
          <a:prstGeom prst="rect">
            <a:avLst/>
          </a:prstGeom>
          <a:noFill/>
          <a:ln/>
        </p:spPr>
        <p:txBody>
          <a:bodyPr wrap="square" rtlCol="0" anchor="t"/>
          <a:lstStyle/>
          <a:p>
            <a:pPr marL="0" indent="0" algn="l">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Phishers may create a sense of scarcity, suggesting that you need to act quickly to avoid missing out on an opportunity.</a:t>
            </a:r>
            <a:endParaRPr lang="en-US" sz="1361" dirty="0"/>
          </a:p>
        </p:txBody>
      </p:sp>
      <p:sp>
        <p:nvSpPr>
          <p:cNvPr id="18" name="Shape 15"/>
          <p:cNvSpPr/>
          <p:nvPr/>
        </p:nvSpPr>
        <p:spPr>
          <a:xfrm>
            <a:off x="6544806" y="5310485"/>
            <a:ext cx="604837" cy="21550"/>
          </a:xfrm>
          <a:prstGeom prst="roundRect">
            <a:avLst>
              <a:gd name="adj" fmla="val 144352"/>
            </a:avLst>
          </a:prstGeom>
          <a:solidFill>
            <a:srgbClr val="D8D4D4"/>
          </a:solidFill>
          <a:ln/>
        </p:spPr>
      </p:sp>
      <p:sp>
        <p:nvSpPr>
          <p:cNvPr id="19" name="Shape 16"/>
          <p:cNvSpPr/>
          <p:nvPr/>
        </p:nvSpPr>
        <p:spPr>
          <a:xfrm>
            <a:off x="6156067" y="5126950"/>
            <a:ext cx="388739" cy="388739"/>
          </a:xfrm>
          <a:prstGeom prst="roundRect">
            <a:avLst>
              <a:gd name="adj" fmla="val 8002"/>
            </a:avLst>
          </a:prstGeom>
          <a:solidFill>
            <a:srgbClr val="F2EEEE"/>
          </a:solidFill>
          <a:ln/>
        </p:spPr>
      </p:sp>
      <p:sp>
        <p:nvSpPr>
          <p:cNvPr id="20" name="Text 17"/>
          <p:cNvSpPr/>
          <p:nvPr/>
        </p:nvSpPr>
        <p:spPr>
          <a:xfrm>
            <a:off x="6281797" y="5203508"/>
            <a:ext cx="137160" cy="235625"/>
          </a:xfrm>
          <a:prstGeom prst="rect">
            <a:avLst/>
          </a:prstGeom>
          <a:noFill/>
          <a:ln/>
        </p:spPr>
        <p:txBody>
          <a:bodyPr wrap="none" rtlCol="0" anchor="t"/>
          <a:lstStyle/>
          <a:p>
            <a:pPr marL="0" indent="0" algn="ctr">
              <a:lnSpc>
                <a:spcPts val="1856"/>
              </a:lnSpc>
              <a:buNone/>
            </a:pPr>
            <a:r>
              <a:rPr lang="en-US" sz="1856" b="1" kern="0" spc="-19" dirty="0">
                <a:solidFill>
                  <a:srgbClr val="3D3838"/>
                </a:solidFill>
                <a:latin typeface="Montserrat" pitchFamily="34" charset="0"/>
                <a:ea typeface="Montserrat" pitchFamily="34" charset="-122"/>
                <a:cs typeface="Montserrat" pitchFamily="34" charset="-120"/>
              </a:rPr>
              <a:t>3</a:t>
            </a:r>
            <a:endParaRPr lang="en-US" sz="1856" dirty="0"/>
          </a:p>
        </p:txBody>
      </p:sp>
      <p:sp>
        <p:nvSpPr>
          <p:cNvPr id="21" name="Text 18"/>
          <p:cNvSpPr/>
          <p:nvPr/>
        </p:nvSpPr>
        <p:spPr>
          <a:xfrm>
            <a:off x="7300913" y="5105400"/>
            <a:ext cx="1963817"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Intimidation</a:t>
            </a:r>
            <a:endParaRPr lang="en-US" sz="1546" dirty="0"/>
          </a:p>
        </p:txBody>
      </p:sp>
      <p:sp>
        <p:nvSpPr>
          <p:cNvPr id="22" name="Text 19"/>
          <p:cNvSpPr/>
          <p:nvPr/>
        </p:nvSpPr>
        <p:spPr>
          <a:xfrm>
            <a:off x="7300913" y="5454372"/>
            <a:ext cx="6724650" cy="518636"/>
          </a:xfrm>
          <a:prstGeom prst="rect">
            <a:avLst/>
          </a:prstGeom>
          <a:noFill/>
          <a:ln/>
        </p:spPr>
        <p:txBody>
          <a:bodyPr wrap="square" rtlCol="0" anchor="t"/>
          <a:lstStyle/>
          <a:p>
            <a:pPr marL="0" indent="0" algn="l">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Phishers may use intimidation tactics, threatening consequences if you don't comply with their requests.</a:t>
            </a:r>
            <a:endParaRPr lang="en-US" sz="1361" dirty="0"/>
          </a:p>
        </p:txBody>
      </p:sp>
      <p:sp>
        <p:nvSpPr>
          <p:cNvPr id="23" name="Shape 20"/>
          <p:cNvSpPr/>
          <p:nvPr/>
        </p:nvSpPr>
        <p:spPr>
          <a:xfrm>
            <a:off x="6544806" y="6696373"/>
            <a:ext cx="604837" cy="21550"/>
          </a:xfrm>
          <a:prstGeom prst="roundRect">
            <a:avLst>
              <a:gd name="adj" fmla="val 144352"/>
            </a:avLst>
          </a:prstGeom>
          <a:solidFill>
            <a:srgbClr val="D8D4D4"/>
          </a:solidFill>
          <a:ln/>
        </p:spPr>
      </p:sp>
      <p:sp>
        <p:nvSpPr>
          <p:cNvPr id="24" name="Shape 21"/>
          <p:cNvSpPr/>
          <p:nvPr/>
        </p:nvSpPr>
        <p:spPr>
          <a:xfrm>
            <a:off x="6156067" y="6512838"/>
            <a:ext cx="388739" cy="388739"/>
          </a:xfrm>
          <a:prstGeom prst="roundRect">
            <a:avLst>
              <a:gd name="adj" fmla="val 8002"/>
            </a:avLst>
          </a:prstGeom>
          <a:solidFill>
            <a:srgbClr val="F2EEEE"/>
          </a:solidFill>
          <a:ln/>
        </p:spPr>
      </p:sp>
      <p:sp>
        <p:nvSpPr>
          <p:cNvPr id="25" name="Text 22"/>
          <p:cNvSpPr/>
          <p:nvPr/>
        </p:nvSpPr>
        <p:spPr>
          <a:xfrm>
            <a:off x="6270367" y="6589395"/>
            <a:ext cx="160020" cy="235625"/>
          </a:xfrm>
          <a:prstGeom prst="rect">
            <a:avLst/>
          </a:prstGeom>
          <a:noFill/>
          <a:ln/>
        </p:spPr>
        <p:txBody>
          <a:bodyPr wrap="none" rtlCol="0" anchor="t"/>
          <a:lstStyle/>
          <a:p>
            <a:pPr marL="0" indent="0" algn="ctr">
              <a:lnSpc>
                <a:spcPts val="1856"/>
              </a:lnSpc>
              <a:buNone/>
            </a:pPr>
            <a:r>
              <a:rPr lang="en-US" sz="1856" b="1" kern="0" spc="-19" dirty="0">
                <a:solidFill>
                  <a:srgbClr val="3D3838"/>
                </a:solidFill>
                <a:latin typeface="Montserrat" pitchFamily="34" charset="0"/>
                <a:ea typeface="Montserrat" pitchFamily="34" charset="-122"/>
                <a:cs typeface="Montserrat" pitchFamily="34" charset="-120"/>
              </a:rPr>
              <a:t>4</a:t>
            </a:r>
            <a:endParaRPr lang="en-US" sz="1856" dirty="0"/>
          </a:p>
        </p:txBody>
      </p:sp>
      <p:sp>
        <p:nvSpPr>
          <p:cNvPr id="26" name="Text 23"/>
          <p:cNvSpPr/>
          <p:nvPr/>
        </p:nvSpPr>
        <p:spPr>
          <a:xfrm>
            <a:off x="7300913" y="6491288"/>
            <a:ext cx="1963817"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Curiosity</a:t>
            </a:r>
            <a:endParaRPr lang="en-US" sz="1546" dirty="0"/>
          </a:p>
        </p:txBody>
      </p:sp>
      <p:sp>
        <p:nvSpPr>
          <p:cNvPr id="27" name="Text 24"/>
          <p:cNvSpPr/>
          <p:nvPr/>
        </p:nvSpPr>
        <p:spPr>
          <a:xfrm>
            <a:off x="7300913" y="6840260"/>
            <a:ext cx="6724650" cy="518636"/>
          </a:xfrm>
          <a:prstGeom prst="rect">
            <a:avLst/>
          </a:prstGeom>
          <a:noFill/>
          <a:ln/>
        </p:spPr>
        <p:txBody>
          <a:bodyPr wrap="square" rtlCol="0" anchor="t"/>
          <a:lstStyle/>
          <a:p>
            <a:pPr marL="0" indent="0" algn="l">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Phishers may pique your curiosity with enticing offers, leading you to click on suspicious links or reveal sensitive information.</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420422"/>
          </a:xfrm>
          <a:prstGeom prst="rect">
            <a:avLst/>
          </a:prstGeom>
        </p:spPr>
      </p:pic>
      <p:sp>
        <p:nvSpPr>
          <p:cNvPr id="5" name="Text 2"/>
          <p:cNvSpPr/>
          <p:nvPr/>
        </p:nvSpPr>
        <p:spPr>
          <a:xfrm>
            <a:off x="2507218" y="2954774"/>
            <a:ext cx="7698819" cy="550069"/>
          </a:xfrm>
          <a:prstGeom prst="rect">
            <a:avLst/>
          </a:prstGeom>
          <a:noFill/>
          <a:ln/>
        </p:spPr>
        <p:txBody>
          <a:bodyPr wrap="none" rtlCol="0" anchor="t"/>
          <a:lstStyle/>
          <a:p>
            <a:pPr marL="0" indent="0">
              <a:lnSpc>
                <a:spcPts val="4332"/>
              </a:lnSpc>
              <a:buNone/>
            </a:pPr>
            <a:r>
              <a:rPr lang="en-US" sz="3465" b="1" kern="0" spc="-35" dirty="0">
                <a:solidFill>
                  <a:srgbClr val="000000"/>
                </a:solidFill>
                <a:latin typeface="Montserrat" pitchFamily="34" charset="0"/>
                <a:ea typeface="Montserrat" pitchFamily="34" charset="-122"/>
                <a:cs typeface="Montserrat" pitchFamily="34" charset="-120"/>
              </a:rPr>
              <a:t>Protecting Yourself from Phishing</a:t>
            </a:r>
            <a:endParaRPr lang="en-US" sz="3465" dirty="0"/>
          </a:p>
        </p:txBody>
      </p:sp>
      <p:sp>
        <p:nvSpPr>
          <p:cNvPr id="6" name="Text 3"/>
          <p:cNvSpPr/>
          <p:nvPr/>
        </p:nvSpPr>
        <p:spPr>
          <a:xfrm>
            <a:off x="2507218" y="3795236"/>
            <a:ext cx="9615845" cy="871180"/>
          </a:xfrm>
          <a:prstGeom prst="rect">
            <a:avLst/>
          </a:prstGeom>
          <a:noFill/>
          <a:ln/>
        </p:spPr>
        <p:txBody>
          <a:bodyPr wrap="square" rtlCol="0" anchor="t"/>
          <a:lstStyle/>
          <a:p>
            <a:pPr marL="0" indent="0">
              <a:lnSpc>
                <a:spcPts val="2287"/>
              </a:lnSpc>
              <a:buNone/>
            </a:pPr>
            <a:r>
              <a:rPr lang="en-US" sz="1525" dirty="0">
                <a:solidFill>
                  <a:srgbClr val="3D3838"/>
                </a:solidFill>
                <a:latin typeface="Source Sans Pro" pitchFamily="34" charset="0"/>
                <a:ea typeface="Source Sans Pro" pitchFamily="34" charset="-122"/>
                <a:cs typeface="Source Sans Pro" pitchFamily="34" charset="-120"/>
              </a:rPr>
              <a:t>Protecting yourself from phishing attacks involves a combination of awareness, caution, and best practices. By understanding phishing tactics and taking proactive measures, you can minimize your risk of falling victim to these attacks.</a:t>
            </a:r>
            <a:endParaRPr lang="en-US" sz="1525" dirty="0"/>
          </a:p>
        </p:txBody>
      </p:sp>
      <p:pic>
        <p:nvPicPr>
          <p:cNvPr id="7" name="Image 1" descr="preencoded.png"/>
          <p:cNvPicPr>
            <a:picLocks noChangeAspect="1"/>
          </p:cNvPicPr>
          <p:nvPr/>
        </p:nvPicPr>
        <p:blipFill>
          <a:blip r:embed="rId4"/>
          <a:stretch>
            <a:fillRect/>
          </a:stretch>
        </p:blipFill>
        <p:spPr>
          <a:xfrm>
            <a:off x="2507218" y="4884182"/>
            <a:ext cx="483989" cy="483989"/>
          </a:xfrm>
          <a:prstGeom prst="rect">
            <a:avLst/>
          </a:prstGeom>
        </p:spPr>
      </p:pic>
      <p:sp>
        <p:nvSpPr>
          <p:cNvPr id="8" name="Text 4"/>
          <p:cNvSpPr/>
          <p:nvPr/>
        </p:nvSpPr>
        <p:spPr>
          <a:xfrm>
            <a:off x="2507218" y="5561767"/>
            <a:ext cx="2186107" cy="275034"/>
          </a:xfrm>
          <a:prstGeom prst="rect">
            <a:avLst/>
          </a:prstGeom>
          <a:noFill/>
          <a:ln/>
        </p:spPr>
        <p:txBody>
          <a:bodyPr wrap="none" rtlCol="0" anchor="t"/>
          <a:lstStyle/>
          <a:p>
            <a:pPr marL="0" indent="0" algn="l">
              <a:lnSpc>
                <a:spcPts val="2166"/>
              </a:lnSpc>
              <a:buNone/>
            </a:pPr>
            <a:r>
              <a:rPr lang="en-US" sz="1733" b="1" kern="0" spc="-17" dirty="0">
                <a:solidFill>
                  <a:srgbClr val="3D3838"/>
                </a:solidFill>
                <a:latin typeface="Montserrat" pitchFamily="34" charset="0"/>
                <a:ea typeface="Montserrat" pitchFamily="34" charset="-122"/>
                <a:cs typeface="Montserrat" pitchFamily="34" charset="-120"/>
              </a:rPr>
              <a:t>Strong Passwords</a:t>
            </a:r>
            <a:endParaRPr lang="en-US" sz="1733" dirty="0"/>
          </a:p>
        </p:txBody>
      </p:sp>
      <p:sp>
        <p:nvSpPr>
          <p:cNvPr id="9" name="Text 5"/>
          <p:cNvSpPr/>
          <p:nvPr/>
        </p:nvSpPr>
        <p:spPr>
          <a:xfrm>
            <a:off x="2507218" y="5952887"/>
            <a:ext cx="2186107" cy="1451967"/>
          </a:xfrm>
          <a:prstGeom prst="rect">
            <a:avLst/>
          </a:prstGeom>
          <a:noFill/>
          <a:ln/>
        </p:spPr>
        <p:txBody>
          <a:bodyPr wrap="square" rtlCol="0" anchor="t"/>
          <a:lstStyle/>
          <a:p>
            <a:pPr marL="0" indent="0" algn="l">
              <a:lnSpc>
                <a:spcPts val="2287"/>
              </a:lnSpc>
              <a:buNone/>
            </a:pPr>
            <a:r>
              <a:rPr lang="en-US" sz="1525" dirty="0">
                <a:solidFill>
                  <a:srgbClr val="3D3838"/>
                </a:solidFill>
                <a:latin typeface="Source Sans Pro" pitchFamily="34" charset="0"/>
                <a:ea typeface="Source Sans Pro" pitchFamily="34" charset="-122"/>
                <a:cs typeface="Source Sans Pro" pitchFamily="34" charset="-120"/>
              </a:rPr>
              <a:t>Use strong, unique passwords for all your online accounts, and consider using a password manager.</a:t>
            </a:r>
            <a:endParaRPr lang="en-US" sz="1525" dirty="0"/>
          </a:p>
        </p:txBody>
      </p:sp>
      <p:pic>
        <p:nvPicPr>
          <p:cNvPr id="10" name="Image 2" descr="preencoded.png"/>
          <p:cNvPicPr>
            <a:picLocks noChangeAspect="1"/>
          </p:cNvPicPr>
          <p:nvPr/>
        </p:nvPicPr>
        <p:blipFill>
          <a:blip r:embed="rId4"/>
          <a:stretch>
            <a:fillRect/>
          </a:stretch>
        </p:blipFill>
        <p:spPr>
          <a:xfrm>
            <a:off x="4983718" y="4884182"/>
            <a:ext cx="483989" cy="483989"/>
          </a:xfrm>
          <a:prstGeom prst="rect">
            <a:avLst/>
          </a:prstGeom>
        </p:spPr>
      </p:pic>
      <p:sp>
        <p:nvSpPr>
          <p:cNvPr id="11" name="Text 6"/>
          <p:cNvSpPr/>
          <p:nvPr/>
        </p:nvSpPr>
        <p:spPr>
          <a:xfrm>
            <a:off x="4983718" y="5561767"/>
            <a:ext cx="2186226" cy="550069"/>
          </a:xfrm>
          <a:prstGeom prst="rect">
            <a:avLst/>
          </a:prstGeom>
          <a:noFill/>
          <a:ln/>
        </p:spPr>
        <p:txBody>
          <a:bodyPr wrap="square" rtlCol="0" anchor="t"/>
          <a:lstStyle/>
          <a:p>
            <a:pPr marL="0" indent="0" algn="l">
              <a:lnSpc>
                <a:spcPts val="2166"/>
              </a:lnSpc>
              <a:buNone/>
            </a:pPr>
            <a:r>
              <a:rPr lang="en-US" sz="1733" b="1" kern="0" spc="-17" dirty="0">
                <a:solidFill>
                  <a:srgbClr val="3D3838"/>
                </a:solidFill>
                <a:latin typeface="Montserrat" pitchFamily="34" charset="0"/>
                <a:ea typeface="Montserrat" pitchFamily="34" charset="-122"/>
                <a:cs typeface="Montserrat" pitchFamily="34" charset="-120"/>
              </a:rPr>
              <a:t>Two-Factor Authentication</a:t>
            </a:r>
            <a:endParaRPr lang="en-US" sz="1733" dirty="0"/>
          </a:p>
        </p:txBody>
      </p:sp>
      <p:sp>
        <p:nvSpPr>
          <p:cNvPr id="12" name="Text 7"/>
          <p:cNvSpPr/>
          <p:nvPr/>
        </p:nvSpPr>
        <p:spPr>
          <a:xfrm>
            <a:off x="4983718" y="6227921"/>
            <a:ext cx="2186226" cy="1451967"/>
          </a:xfrm>
          <a:prstGeom prst="rect">
            <a:avLst/>
          </a:prstGeom>
          <a:noFill/>
          <a:ln/>
        </p:spPr>
        <p:txBody>
          <a:bodyPr wrap="square" rtlCol="0" anchor="t"/>
          <a:lstStyle/>
          <a:p>
            <a:pPr marL="0" indent="0" algn="l">
              <a:lnSpc>
                <a:spcPts val="2287"/>
              </a:lnSpc>
              <a:buNone/>
            </a:pPr>
            <a:r>
              <a:rPr lang="en-US" sz="1525" dirty="0">
                <a:solidFill>
                  <a:srgbClr val="3D3838"/>
                </a:solidFill>
                <a:latin typeface="Source Sans Pro" pitchFamily="34" charset="0"/>
                <a:ea typeface="Source Sans Pro" pitchFamily="34" charset="-122"/>
                <a:cs typeface="Source Sans Pro" pitchFamily="34" charset="-120"/>
              </a:rPr>
              <a:t>Enable two-factor authentication whenever possible, adding an extra layer of security to your accounts.</a:t>
            </a:r>
            <a:endParaRPr lang="en-US" sz="1525" dirty="0"/>
          </a:p>
        </p:txBody>
      </p:sp>
      <p:pic>
        <p:nvPicPr>
          <p:cNvPr id="13" name="Image 3" descr="preencoded.png"/>
          <p:cNvPicPr>
            <a:picLocks noChangeAspect="1"/>
          </p:cNvPicPr>
          <p:nvPr/>
        </p:nvPicPr>
        <p:blipFill>
          <a:blip r:embed="rId4"/>
          <a:stretch>
            <a:fillRect/>
          </a:stretch>
        </p:blipFill>
        <p:spPr>
          <a:xfrm>
            <a:off x="7460337" y="4884182"/>
            <a:ext cx="483989" cy="483989"/>
          </a:xfrm>
          <a:prstGeom prst="rect">
            <a:avLst/>
          </a:prstGeom>
        </p:spPr>
      </p:pic>
      <p:sp>
        <p:nvSpPr>
          <p:cNvPr id="14" name="Text 8"/>
          <p:cNvSpPr/>
          <p:nvPr/>
        </p:nvSpPr>
        <p:spPr>
          <a:xfrm>
            <a:off x="7460337" y="5561767"/>
            <a:ext cx="2186107" cy="275034"/>
          </a:xfrm>
          <a:prstGeom prst="rect">
            <a:avLst/>
          </a:prstGeom>
          <a:noFill/>
          <a:ln/>
        </p:spPr>
        <p:txBody>
          <a:bodyPr wrap="none" rtlCol="0" anchor="t"/>
          <a:lstStyle/>
          <a:p>
            <a:pPr marL="0" indent="0" algn="l">
              <a:lnSpc>
                <a:spcPts val="2166"/>
              </a:lnSpc>
              <a:buNone/>
            </a:pPr>
            <a:r>
              <a:rPr lang="en-US" sz="1733" b="1" kern="0" spc="-17" dirty="0">
                <a:solidFill>
                  <a:srgbClr val="3D3838"/>
                </a:solidFill>
                <a:latin typeface="Montserrat" pitchFamily="34" charset="0"/>
                <a:ea typeface="Montserrat" pitchFamily="34" charset="-122"/>
                <a:cs typeface="Montserrat" pitchFamily="34" charset="-120"/>
              </a:rPr>
              <a:t>Be Skeptical</a:t>
            </a:r>
            <a:endParaRPr lang="en-US" sz="1733" dirty="0"/>
          </a:p>
        </p:txBody>
      </p:sp>
      <p:sp>
        <p:nvSpPr>
          <p:cNvPr id="15" name="Text 9"/>
          <p:cNvSpPr/>
          <p:nvPr/>
        </p:nvSpPr>
        <p:spPr>
          <a:xfrm>
            <a:off x="7460337" y="5952887"/>
            <a:ext cx="2186107" cy="1742361"/>
          </a:xfrm>
          <a:prstGeom prst="rect">
            <a:avLst/>
          </a:prstGeom>
          <a:noFill/>
          <a:ln/>
        </p:spPr>
        <p:txBody>
          <a:bodyPr wrap="square" rtlCol="0" anchor="t"/>
          <a:lstStyle/>
          <a:p>
            <a:pPr marL="0" indent="0" algn="l">
              <a:lnSpc>
                <a:spcPts val="2287"/>
              </a:lnSpc>
              <a:buNone/>
            </a:pPr>
            <a:r>
              <a:rPr lang="en-US" sz="1525" dirty="0">
                <a:solidFill>
                  <a:srgbClr val="3D3838"/>
                </a:solidFill>
                <a:latin typeface="Source Sans Pro" pitchFamily="34" charset="0"/>
                <a:ea typeface="Source Sans Pro" pitchFamily="34" charset="-122"/>
                <a:cs typeface="Source Sans Pro" pitchFamily="34" charset="-120"/>
              </a:rPr>
              <a:t>Be cautious of unsolicited emails, phone calls, or messages that ask for personal information, and always verify before sharing anything.</a:t>
            </a:r>
            <a:endParaRPr lang="en-US" sz="1525" dirty="0"/>
          </a:p>
        </p:txBody>
      </p:sp>
      <p:pic>
        <p:nvPicPr>
          <p:cNvPr id="16" name="Image 4" descr="preencoded.png"/>
          <p:cNvPicPr>
            <a:picLocks noChangeAspect="1"/>
          </p:cNvPicPr>
          <p:nvPr/>
        </p:nvPicPr>
        <p:blipFill>
          <a:blip r:embed="rId4"/>
          <a:stretch>
            <a:fillRect/>
          </a:stretch>
        </p:blipFill>
        <p:spPr>
          <a:xfrm>
            <a:off x="9936837" y="4884182"/>
            <a:ext cx="483989" cy="483989"/>
          </a:xfrm>
          <a:prstGeom prst="rect">
            <a:avLst/>
          </a:prstGeom>
        </p:spPr>
      </p:pic>
      <p:sp>
        <p:nvSpPr>
          <p:cNvPr id="17" name="Text 10"/>
          <p:cNvSpPr/>
          <p:nvPr/>
        </p:nvSpPr>
        <p:spPr>
          <a:xfrm>
            <a:off x="9936837" y="5561767"/>
            <a:ext cx="2186226" cy="550069"/>
          </a:xfrm>
          <a:prstGeom prst="rect">
            <a:avLst/>
          </a:prstGeom>
          <a:noFill/>
          <a:ln/>
        </p:spPr>
        <p:txBody>
          <a:bodyPr wrap="square" rtlCol="0" anchor="t"/>
          <a:lstStyle/>
          <a:p>
            <a:pPr marL="0" indent="0" algn="l">
              <a:lnSpc>
                <a:spcPts val="2166"/>
              </a:lnSpc>
              <a:buNone/>
            </a:pPr>
            <a:r>
              <a:rPr lang="en-US" sz="1733" b="1" kern="0" spc="-17" dirty="0">
                <a:solidFill>
                  <a:srgbClr val="3D3838"/>
                </a:solidFill>
                <a:latin typeface="Montserrat" pitchFamily="34" charset="0"/>
                <a:ea typeface="Montserrat" pitchFamily="34" charset="-122"/>
                <a:cs typeface="Montserrat" pitchFamily="34" charset="-120"/>
              </a:rPr>
              <a:t>Keep Software Updated</a:t>
            </a:r>
            <a:endParaRPr lang="en-US" sz="1733" dirty="0"/>
          </a:p>
        </p:txBody>
      </p:sp>
      <p:sp>
        <p:nvSpPr>
          <p:cNvPr id="18" name="Text 11"/>
          <p:cNvSpPr/>
          <p:nvPr/>
        </p:nvSpPr>
        <p:spPr>
          <a:xfrm>
            <a:off x="9936837" y="6227921"/>
            <a:ext cx="2186226" cy="1451967"/>
          </a:xfrm>
          <a:prstGeom prst="rect">
            <a:avLst/>
          </a:prstGeom>
          <a:noFill/>
          <a:ln/>
        </p:spPr>
        <p:txBody>
          <a:bodyPr wrap="square" rtlCol="0" anchor="t"/>
          <a:lstStyle/>
          <a:p>
            <a:pPr marL="0" indent="0" algn="l">
              <a:lnSpc>
                <a:spcPts val="2287"/>
              </a:lnSpc>
              <a:buNone/>
            </a:pPr>
            <a:r>
              <a:rPr lang="en-US" sz="1525" dirty="0">
                <a:solidFill>
                  <a:srgbClr val="3D3838"/>
                </a:solidFill>
                <a:latin typeface="Source Sans Pro" pitchFamily="34" charset="0"/>
                <a:ea typeface="Source Sans Pro" pitchFamily="34" charset="-122"/>
                <a:cs typeface="Source Sans Pro" pitchFamily="34" charset="-120"/>
              </a:rPr>
              <a:t>Regularly update your operating system and software to patch security vulnerabilities and protect against malware.</a:t>
            </a:r>
            <a:endParaRPr lang="en-US" sz="15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10103882"/>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3024068" y="2635448"/>
            <a:ext cx="6550938" cy="490895"/>
          </a:xfrm>
          <a:prstGeom prst="rect">
            <a:avLst/>
          </a:prstGeom>
          <a:noFill/>
          <a:ln/>
        </p:spPr>
        <p:txBody>
          <a:bodyPr wrap="none" rtlCol="0" anchor="t"/>
          <a:lstStyle/>
          <a:p>
            <a:pPr marL="0" indent="0">
              <a:lnSpc>
                <a:spcPts val="3866"/>
              </a:lnSpc>
              <a:buNone/>
            </a:pPr>
            <a:r>
              <a:rPr lang="en-US" sz="3093" b="1" kern="0" spc="-31" dirty="0">
                <a:solidFill>
                  <a:srgbClr val="000000"/>
                </a:solidFill>
                <a:latin typeface="Montserrat" pitchFamily="34" charset="0"/>
                <a:ea typeface="Montserrat" pitchFamily="34" charset="-122"/>
                <a:cs typeface="Montserrat" pitchFamily="34" charset="-120"/>
              </a:rPr>
              <a:t>Best Practices for Email Security</a:t>
            </a:r>
            <a:endParaRPr lang="en-US" sz="3093" dirty="0"/>
          </a:p>
        </p:txBody>
      </p:sp>
      <p:sp>
        <p:nvSpPr>
          <p:cNvPr id="6" name="Text 3"/>
          <p:cNvSpPr/>
          <p:nvPr/>
        </p:nvSpPr>
        <p:spPr>
          <a:xfrm>
            <a:off x="3024068" y="3385542"/>
            <a:ext cx="8582144" cy="518636"/>
          </a:xfrm>
          <a:prstGeom prst="rect">
            <a:avLst/>
          </a:prstGeom>
          <a:noFill/>
          <a:ln/>
        </p:spPr>
        <p:txBody>
          <a:bodyPr wrap="square" rtlCol="0" anchor="t"/>
          <a:lstStyle/>
          <a:p>
            <a:pPr marL="0" indent="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Follow these best practices for email security to minimize your risk of falling victim to phishing attacks. These practices emphasize vigilance, critical thinking, and responsible email management.</a:t>
            </a:r>
            <a:endParaRPr lang="en-US" sz="1361" dirty="0"/>
          </a:p>
        </p:txBody>
      </p:sp>
      <p:pic>
        <p:nvPicPr>
          <p:cNvPr id="7" name="Image 1" descr="preencoded.png"/>
          <p:cNvPicPr>
            <a:picLocks noChangeAspect="1"/>
          </p:cNvPicPr>
          <p:nvPr/>
        </p:nvPicPr>
        <p:blipFill>
          <a:blip r:embed="rId4"/>
          <a:stretch>
            <a:fillRect/>
          </a:stretch>
        </p:blipFill>
        <p:spPr>
          <a:xfrm>
            <a:off x="3024068" y="4098488"/>
            <a:ext cx="864037" cy="1382554"/>
          </a:xfrm>
          <a:prstGeom prst="rect">
            <a:avLst/>
          </a:prstGeom>
        </p:spPr>
      </p:pic>
      <p:sp>
        <p:nvSpPr>
          <p:cNvPr id="8" name="Text 4"/>
          <p:cNvSpPr/>
          <p:nvPr/>
        </p:nvSpPr>
        <p:spPr>
          <a:xfrm>
            <a:off x="4147304" y="4271248"/>
            <a:ext cx="1963817"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Verify Sender</a:t>
            </a:r>
            <a:endParaRPr lang="en-US" sz="1546" dirty="0"/>
          </a:p>
        </p:txBody>
      </p:sp>
      <p:sp>
        <p:nvSpPr>
          <p:cNvPr id="9" name="Text 5"/>
          <p:cNvSpPr/>
          <p:nvPr/>
        </p:nvSpPr>
        <p:spPr>
          <a:xfrm>
            <a:off x="4147304" y="4620220"/>
            <a:ext cx="7458908" cy="259318"/>
          </a:xfrm>
          <a:prstGeom prst="rect">
            <a:avLst/>
          </a:prstGeom>
          <a:noFill/>
          <a:ln/>
        </p:spPr>
        <p:txBody>
          <a:bodyPr wrap="none" rtlCol="0" anchor="t"/>
          <a:lstStyle/>
          <a:p>
            <a:pPr marL="0" indent="0" algn="l">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Always verify the sender address and be cautious of unexpected emails from unknown sources.</a:t>
            </a:r>
            <a:endParaRPr lang="en-US" sz="1361" dirty="0"/>
          </a:p>
        </p:txBody>
      </p:sp>
      <p:pic>
        <p:nvPicPr>
          <p:cNvPr id="10" name="Image 2" descr="preencoded.png"/>
          <p:cNvPicPr>
            <a:picLocks noChangeAspect="1"/>
          </p:cNvPicPr>
          <p:nvPr/>
        </p:nvPicPr>
        <p:blipFill>
          <a:blip r:embed="rId5"/>
          <a:stretch>
            <a:fillRect/>
          </a:stretch>
        </p:blipFill>
        <p:spPr>
          <a:xfrm>
            <a:off x="3024068" y="5481042"/>
            <a:ext cx="864037" cy="1382554"/>
          </a:xfrm>
          <a:prstGeom prst="rect">
            <a:avLst/>
          </a:prstGeom>
        </p:spPr>
      </p:pic>
      <p:sp>
        <p:nvSpPr>
          <p:cNvPr id="11" name="Text 6"/>
          <p:cNvSpPr/>
          <p:nvPr/>
        </p:nvSpPr>
        <p:spPr>
          <a:xfrm>
            <a:off x="4147304" y="5653802"/>
            <a:ext cx="2038350"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Avoid Clicking Links</a:t>
            </a:r>
            <a:endParaRPr lang="en-US" sz="1546" dirty="0"/>
          </a:p>
        </p:txBody>
      </p:sp>
      <p:sp>
        <p:nvSpPr>
          <p:cNvPr id="12" name="Text 7"/>
          <p:cNvSpPr/>
          <p:nvPr/>
        </p:nvSpPr>
        <p:spPr>
          <a:xfrm>
            <a:off x="4147304" y="6002774"/>
            <a:ext cx="7458908" cy="259318"/>
          </a:xfrm>
          <a:prstGeom prst="rect">
            <a:avLst/>
          </a:prstGeom>
          <a:noFill/>
          <a:ln/>
        </p:spPr>
        <p:txBody>
          <a:bodyPr wrap="none" rtlCol="0" anchor="t"/>
          <a:lstStyle/>
          <a:p>
            <a:pPr marL="0" indent="0" algn="l">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Hover over links to view the actual URL before clicking, and avoid clicking links in suspicious emails.</a:t>
            </a:r>
            <a:endParaRPr lang="en-US" sz="1361" dirty="0"/>
          </a:p>
        </p:txBody>
      </p:sp>
      <p:pic>
        <p:nvPicPr>
          <p:cNvPr id="13" name="Image 3" descr="preencoded.png"/>
          <p:cNvPicPr>
            <a:picLocks noChangeAspect="1"/>
          </p:cNvPicPr>
          <p:nvPr/>
        </p:nvPicPr>
        <p:blipFill>
          <a:blip r:embed="rId6"/>
          <a:stretch>
            <a:fillRect/>
          </a:stretch>
        </p:blipFill>
        <p:spPr>
          <a:xfrm>
            <a:off x="3024068" y="6863596"/>
            <a:ext cx="864037" cy="1382554"/>
          </a:xfrm>
          <a:prstGeom prst="rect">
            <a:avLst/>
          </a:prstGeom>
        </p:spPr>
      </p:pic>
      <p:sp>
        <p:nvSpPr>
          <p:cNvPr id="14" name="Text 8"/>
          <p:cNvSpPr/>
          <p:nvPr/>
        </p:nvSpPr>
        <p:spPr>
          <a:xfrm>
            <a:off x="4147304" y="7036356"/>
            <a:ext cx="2365891"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Report Phishing Emails</a:t>
            </a:r>
            <a:endParaRPr lang="en-US" sz="1546" dirty="0"/>
          </a:p>
        </p:txBody>
      </p:sp>
      <p:sp>
        <p:nvSpPr>
          <p:cNvPr id="15" name="Text 9"/>
          <p:cNvSpPr/>
          <p:nvPr/>
        </p:nvSpPr>
        <p:spPr>
          <a:xfrm>
            <a:off x="4147304" y="7385328"/>
            <a:ext cx="7458908" cy="518636"/>
          </a:xfrm>
          <a:prstGeom prst="rect">
            <a:avLst/>
          </a:prstGeom>
          <a:noFill/>
          <a:ln/>
        </p:spPr>
        <p:txBody>
          <a:bodyPr wrap="square" rtlCol="0" anchor="t"/>
          <a:lstStyle/>
          <a:p>
            <a:pPr marL="0" indent="0" algn="l">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Report suspicious emails to your IT department or the relevant organization, helping to prevent others from falling victim.</a:t>
            </a:r>
            <a:endParaRPr lang="en-US" sz="1361" dirty="0"/>
          </a:p>
        </p:txBody>
      </p:sp>
      <p:pic>
        <p:nvPicPr>
          <p:cNvPr id="16" name="Image 4" descr="preencoded.png"/>
          <p:cNvPicPr>
            <a:picLocks noChangeAspect="1"/>
          </p:cNvPicPr>
          <p:nvPr/>
        </p:nvPicPr>
        <p:blipFill>
          <a:blip r:embed="rId7"/>
          <a:stretch>
            <a:fillRect/>
          </a:stretch>
        </p:blipFill>
        <p:spPr>
          <a:xfrm>
            <a:off x="3024068" y="8246150"/>
            <a:ext cx="864037" cy="1382554"/>
          </a:xfrm>
          <a:prstGeom prst="rect">
            <a:avLst/>
          </a:prstGeom>
        </p:spPr>
      </p:pic>
      <p:sp>
        <p:nvSpPr>
          <p:cNvPr id="17" name="Text 10"/>
          <p:cNvSpPr/>
          <p:nvPr/>
        </p:nvSpPr>
        <p:spPr>
          <a:xfrm>
            <a:off x="4147304" y="8418909"/>
            <a:ext cx="1963817"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Use Email Filters</a:t>
            </a:r>
            <a:endParaRPr lang="en-US" sz="1546" dirty="0"/>
          </a:p>
        </p:txBody>
      </p:sp>
      <p:sp>
        <p:nvSpPr>
          <p:cNvPr id="18" name="Text 11"/>
          <p:cNvSpPr/>
          <p:nvPr/>
        </p:nvSpPr>
        <p:spPr>
          <a:xfrm>
            <a:off x="4147304" y="8767882"/>
            <a:ext cx="7458908" cy="518636"/>
          </a:xfrm>
          <a:prstGeom prst="rect">
            <a:avLst/>
          </a:prstGeom>
          <a:noFill/>
          <a:ln/>
        </p:spPr>
        <p:txBody>
          <a:bodyPr wrap="square" rtlCol="0" anchor="t"/>
          <a:lstStyle/>
          <a:p>
            <a:pPr marL="0" indent="0" algn="l">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Configure your email client's filters to block spam and phishing emails, automatically segregating suspicious messages.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30541" y="1525905"/>
            <a:ext cx="7326630" cy="604004"/>
          </a:xfrm>
          <a:prstGeom prst="rect">
            <a:avLst/>
          </a:prstGeom>
          <a:noFill/>
          <a:ln/>
        </p:spPr>
        <p:txBody>
          <a:bodyPr wrap="none" rtlCol="0" anchor="t"/>
          <a:lstStyle/>
          <a:p>
            <a:pPr marL="0" indent="0">
              <a:lnSpc>
                <a:spcPts val="4756"/>
              </a:lnSpc>
              <a:buNone/>
            </a:pPr>
            <a:r>
              <a:rPr lang="en-US" sz="3805" b="1" kern="0" spc="-38" dirty="0">
                <a:solidFill>
                  <a:srgbClr val="000000"/>
                </a:solidFill>
                <a:latin typeface="Montserrat" pitchFamily="34" charset="0"/>
                <a:ea typeface="Montserrat" pitchFamily="34" charset="-122"/>
                <a:cs typeface="Montserrat" pitchFamily="34" charset="-120"/>
              </a:rPr>
              <a:t>Reporting Phishing Attempts</a:t>
            </a:r>
            <a:endParaRPr lang="en-US" sz="3805" dirty="0"/>
          </a:p>
        </p:txBody>
      </p:sp>
      <p:sp>
        <p:nvSpPr>
          <p:cNvPr id="6" name="Text 3"/>
          <p:cNvSpPr/>
          <p:nvPr/>
        </p:nvSpPr>
        <p:spPr>
          <a:xfrm>
            <a:off x="6230541" y="2448758"/>
            <a:ext cx="7655719" cy="956905"/>
          </a:xfrm>
          <a:prstGeom prst="rect">
            <a:avLst/>
          </a:prstGeom>
          <a:noFill/>
          <a:ln/>
        </p:spPr>
        <p:txBody>
          <a:bodyPr wrap="square" rtlCol="0" anchor="t"/>
          <a:lstStyle/>
          <a:p>
            <a:pPr marL="0" indent="0">
              <a:lnSpc>
                <a:spcPts val="2511"/>
              </a:lnSpc>
              <a:buNone/>
            </a:pPr>
            <a:r>
              <a:rPr lang="en-US" sz="1674" dirty="0">
                <a:solidFill>
                  <a:srgbClr val="3D3838"/>
                </a:solidFill>
                <a:latin typeface="Source Sans Pro" pitchFamily="34" charset="0"/>
                <a:ea typeface="Source Sans Pro" pitchFamily="34" charset="-122"/>
                <a:cs typeface="Source Sans Pro" pitchFamily="34" charset="-120"/>
              </a:rPr>
              <a:t>Reporting phishing attempts is crucial for protecting yourself and others from falling victim to these attacks. By reporting these incidents, you help authorities track and address the problem effectively.</a:t>
            </a:r>
            <a:endParaRPr lang="en-US" sz="1674" dirty="0"/>
          </a:p>
        </p:txBody>
      </p:sp>
      <p:sp>
        <p:nvSpPr>
          <p:cNvPr id="7" name="Shape 4"/>
          <p:cNvSpPr/>
          <p:nvPr/>
        </p:nvSpPr>
        <p:spPr>
          <a:xfrm>
            <a:off x="6230541" y="3644860"/>
            <a:ext cx="7655719" cy="3058835"/>
          </a:xfrm>
          <a:prstGeom prst="roundRect">
            <a:avLst>
              <a:gd name="adj" fmla="val 1251"/>
            </a:avLst>
          </a:prstGeom>
          <a:noFill/>
          <a:ln w="7620">
            <a:solidFill>
              <a:srgbClr val="000000">
                <a:alpha val="8000"/>
              </a:srgbClr>
            </a:solidFill>
            <a:prstDash val="solid"/>
          </a:ln>
        </p:spPr>
      </p:sp>
      <p:sp>
        <p:nvSpPr>
          <p:cNvPr id="8" name="Shape 5"/>
          <p:cNvSpPr/>
          <p:nvPr/>
        </p:nvSpPr>
        <p:spPr>
          <a:xfrm>
            <a:off x="6238161" y="3652480"/>
            <a:ext cx="7640479" cy="908209"/>
          </a:xfrm>
          <a:prstGeom prst="rect">
            <a:avLst/>
          </a:prstGeom>
          <a:solidFill>
            <a:srgbClr val="FFFFFF">
              <a:alpha val="4000"/>
            </a:srgbClr>
          </a:solidFill>
          <a:ln/>
        </p:spPr>
      </p:sp>
      <p:sp>
        <p:nvSpPr>
          <p:cNvPr id="9" name="Text 6"/>
          <p:cNvSpPr/>
          <p:nvPr/>
        </p:nvSpPr>
        <p:spPr>
          <a:xfrm>
            <a:off x="6450687" y="3787616"/>
            <a:ext cx="3391376" cy="318968"/>
          </a:xfrm>
          <a:prstGeom prst="rect">
            <a:avLst/>
          </a:prstGeom>
          <a:noFill/>
          <a:ln/>
        </p:spPr>
        <p:txBody>
          <a:bodyPr wrap="none" rtlCol="0" anchor="t"/>
          <a:lstStyle/>
          <a:p>
            <a:pPr marL="0" indent="0">
              <a:lnSpc>
                <a:spcPts val="2511"/>
              </a:lnSpc>
              <a:buNone/>
            </a:pPr>
            <a:r>
              <a:rPr lang="en-US" sz="1674" dirty="0">
                <a:solidFill>
                  <a:srgbClr val="3D3838"/>
                </a:solidFill>
                <a:latin typeface="Source Sans Pro" pitchFamily="34" charset="0"/>
                <a:ea typeface="Source Sans Pro" pitchFamily="34" charset="-122"/>
                <a:cs typeface="Source Sans Pro" pitchFamily="34" charset="-120"/>
              </a:rPr>
              <a:t>If you receive a suspicious email:</a:t>
            </a:r>
            <a:endParaRPr lang="en-US" sz="1674" dirty="0"/>
          </a:p>
        </p:txBody>
      </p:sp>
      <p:sp>
        <p:nvSpPr>
          <p:cNvPr id="10" name="Text 7"/>
          <p:cNvSpPr/>
          <p:nvPr/>
        </p:nvSpPr>
        <p:spPr>
          <a:xfrm>
            <a:off x="10274737" y="3787616"/>
            <a:ext cx="3391376" cy="637937"/>
          </a:xfrm>
          <a:prstGeom prst="rect">
            <a:avLst/>
          </a:prstGeom>
          <a:noFill/>
          <a:ln/>
        </p:spPr>
        <p:txBody>
          <a:bodyPr wrap="square" rtlCol="0" anchor="t"/>
          <a:lstStyle/>
          <a:p>
            <a:pPr marL="0" indent="0">
              <a:lnSpc>
                <a:spcPts val="2511"/>
              </a:lnSpc>
              <a:buNone/>
            </a:pPr>
            <a:r>
              <a:rPr lang="en-US" sz="1674" dirty="0">
                <a:solidFill>
                  <a:srgbClr val="3D3838"/>
                </a:solidFill>
                <a:latin typeface="Source Sans Pro" pitchFamily="34" charset="0"/>
                <a:ea typeface="Source Sans Pro" pitchFamily="34" charset="-122"/>
                <a:cs typeface="Source Sans Pro" pitchFamily="34" charset="-120"/>
              </a:rPr>
              <a:t>Report it to your IT department or the relevant organization.</a:t>
            </a:r>
            <a:endParaRPr lang="en-US" sz="1674" dirty="0"/>
          </a:p>
        </p:txBody>
      </p:sp>
      <p:sp>
        <p:nvSpPr>
          <p:cNvPr id="11" name="Shape 8"/>
          <p:cNvSpPr/>
          <p:nvPr/>
        </p:nvSpPr>
        <p:spPr>
          <a:xfrm>
            <a:off x="6238161" y="4560689"/>
            <a:ext cx="7640479" cy="908209"/>
          </a:xfrm>
          <a:prstGeom prst="rect">
            <a:avLst/>
          </a:prstGeom>
          <a:solidFill>
            <a:srgbClr val="000000">
              <a:alpha val="4000"/>
            </a:srgbClr>
          </a:solidFill>
          <a:ln/>
        </p:spPr>
      </p:sp>
      <p:sp>
        <p:nvSpPr>
          <p:cNvPr id="12" name="Text 9"/>
          <p:cNvSpPr/>
          <p:nvPr/>
        </p:nvSpPr>
        <p:spPr>
          <a:xfrm>
            <a:off x="6450687" y="4695825"/>
            <a:ext cx="3391376" cy="318968"/>
          </a:xfrm>
          <a:prstGeom prst="rect">
            <a:avLst/>
          </a:prstGeom>
          <a:noFill/>
          <a:ln/>
        </p:spPr>
        <p:txBody>
          <a:bodyPr wrap="none" rtlCol="0" anchor="t"/>
          <a:lstStyle/>
          <a:p>
            <a:pPr marL="0" indent="0">
              <a:lnSpc>
                <a:spcPts val="2511"/>
              </a:lnSpc>
              <a:buNone/>
            </a:pPr>
            <a:r>
              <a:rPr lang="en-US" sz="1674" dirty="0">
                <a:solidFill>
                  <a:srgbClr val="3D3838"/>
                </a:solidFill>
                <a:latin typeface="Source Sans Pro" pitchFamily="34" charset="0"/>
                <a:ea typeface="Source Sans Pro" pitchFamily="34" charset="-122"/>
                <a:cs typeface="Source Sans Pro" pitchFamily="34" charset="-120"/>
              </a:rPr>
              <a:t>If you encounter a suspicious website:</a:t>
            </a:r>
            <a:endParaRPr lang="en-US" sz="1674" dirty="0"/>
          </a:p>
        </p:txBody>
      </p:sp>
      <p:sp>
        <p:nvSpPr>
          <p:cNvPr id="13" name="Text 10"/>
          <p:cNvSpPr/>
          <p:nvPr/>
        </p:nvSpPr>
        <p:spPr>
          <a:xfrm>
            <a:off x="10274737" y="4695825"/>
            <a:ext cx="3391376" cy="637937"/>
          </a:xfrm>
          <a:prstGeom prst="rect">
            <a:avLst/>
          </a:prstGeom>
          <a:noFill/>
          <a:ln/>
        </p:spPr>
        <p:txBody>
          <a:bodyPr wrap="square" rtlCol="0" anchor="t"/>
          <a:lstStyle/>
          <a:p>
            <a:pPr marL="0" indent="0">
              <a:lnSpc>
                <a:spcPts val="2511"/>
              </a:lnSpc>
              <a:buNone/>
            </a:pPr>
            <a:r>
              <a:rPr lang="en-US" sz="1674" dirty="0">
                <a:solidFill>
                  <a:srgbClr val="3D3838"/>
                </a:solidFill>
                <a:latin typeface="Source Sans Pro" pitchFamily="34" charset="0"/>
                <a:ea typeface="Source Sans Pro" pitchFamily="34" charset="-122"/>
                <a:cs typeface="Source Sans Pro" pitchFamily="34" charset="-120"/>
              </a:rPr>
              <a:t>Report it to the website's owner or to the relevant authorities.</a:t>
            </a:r>
            <a:endParaRPr lang="en-US" sz="1674" dirty="0"/>
          </a:p>
        </p:txBody>
      </p:sp>
      <p:sp>
        <p:nvSpPr>
          <p:cNvPr id="14" name="Shape 11"/>
          <p:cNvSpPr/>
          <p:nvPr/>
        </p:nvSpPr>
        <p:spPr>
          <a:xfrm>
            <a:off x="6238161" y="5468898"/>
            <a:ext cx="7640479" cy="1227177"/>
          </a:xfrm>
          <a:prstGeom prst="rect">
            <a:avLst/>
          </a:prstGeom>
          <a:solidFill>
            <a:srgbClr val="FFFFFF">
              <a:alpha val="4000"/>
            </a:srgbClr>
          </a:solidFill>
          <a:ln/>
        </p:spPr>
      </p:sp>
      <p:sp>
        <p:nvSpPr>
          <p:cNvPr id="15" name="Text 12"/>
          <p:cNvSpPr/>
          <p:nvPr/>
        </p:nvSpPr>
        <p:spPr>
          <a:xfrm>
            <a:off x="6450687" y="5604034"/>
            <a:ext cx="3391376" cy="637937"/>
          </a:xfrm>
          <a:prstGeom prst="rect">
            <a:avLst/>
          </a:prstGeom>
          <a:noFill/>
          <a:ln/>
        </p:spPr>
        <p:txBody>
          <a:bodyPr wrap="square" rtlCol="0" anchor="t"/>
          <a:lstStyle/>
          <a:p>
            <a:pPr marL="0" indent="0">
              <a:lnSpc>
                <a:spcPts val="2511"/>
              </a:lnSpc>
              <a:buNone/>
            </a:pPr>
            <a:r>
              <a:rPr lang="en-US" sz="1674" dirty="0">
                <a:solidFill>
                  <a:srgbClr val="3D3838"/>
                </a:solidFill>
                <a:latin typeface="Source Sans Pro" pitchFamily="34" charset="0"/>
                <a:ea typeface="Source Sans Pro" pitchFamily="34" charset="-122"/>
                <a:cs typeface="Source Sans Pro" pitchFamily="34" charset="-120"/>
              </a:rPr>
              <a:t>If you suspect a social engineering attempt:</a:t>
            </a:r>
            <a:endParaRPr lang="en-US" sz="1674" dirty="0"/>
          </a:p>
        </p:txBody>
      </p:sp>
      <p:sp>
        <p:nvSpPr>
          <p:cNvPr id="16" name="Text 13"/>
          <p:cNvSpPr/>
          <p:nvPr/>
        </p:nvSpPr>
        <p:spPr>
          <a:xfrm>
            <a:off x="10274737" y="5604034"/>
            <a:ext cx="3391376" cy="956905"/>
          </a:xfrm>
          <a:prstGeom prst="rect">
            <a:avLst/>
          </a:prstGeom>
          <a:noFill/>
          <a:ln/>
        </p:spPr>
        <p:txBody>
          <a:bodyPr wrap="square" rtlCol="0" anchor="t"/>
          <a:lstStyle/>
          <a:p>
            <a:pPr marL="0" indent="0">
              <a:lnSpc>
                <a:spcPts val="2511"/>
              </a:lnSpc>
              <a:buNone/>
            </a:pPr>
            <a:r>
              <a:rPr lang="en-US" sz="1674" dirty="0">
                <a:solidFill>
                  <a:srgbClr val="3D3838"/>
                </a:solidFill>
                <a:latin typeface="Source Sans Pro" pitchFamily="34" charset="0"/>
                <a:ea typeface="Source Sans Pro" pitchFamily="34" charset="-122"/>
                <a:cs typeface="Source Sans Pro" pitchFamily="34" charset="-120"/>
              </a:rPr>
              <a:t>Do not engage with the attacker and report the incident to the appropriate authorities or your IT department.</a:t>
            </a:r>
            <a:endParaRPr lang="en-US" sz="167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1906310" y="599956"/>
            <a:ext cx="9577983" cy="618768"/>
          </a:xfrm>
          <a:prstGeom prst="rect">
            <a:avLst/>
          </a:prstGeom>
          <a:noFill/>
          <a:ln/>
        </p:spPr>
        <p:txBody>
          <a:bodyPr wrap="none" rtlCol="0" anchor="t"/>
          <a:lstStyle/>
          <a:p>
            <a:pPr marL="0" indent="0">
              <a:lnSpc>
                <a:spcPts val="4873"/>
              </a:lnSpc>
              <a:buNone/>
            </a:pPr>
            <a:r>
              <a:rPr lang="en-US" sz="3898" b="1" kern="0" spc="-39" dirty="0">
                <a:solidFill>
                  <a:srgbClr val="000000"/>
                </a:solidFill>
                <a:latin typeface="Montserrat" pitchFamily="34" charset="0"/>
                <a:ea typeface="Montserrat" pitchFamily="34" charset="-122"/>
                <a:cs typeface="Montserrat" pitchFamily="34" charset="-120"/>
              </a:rPr>
              <a:t>Educating Employees about Phishing</a:t>
            </a:r>
            <a:endParaRPr lang="en-US" sz="3898" dirty="0"/>
          </a:p>
        </p:txBody>
      </p:sp>
      <p:sp>
        <p:nvSpPr>
          <p:cNvPr id="5" name="Text 3"/>
          <p:cNvSpPr/>
          <p:nvPr/>
        </p:nvSpPr>
        <p:spPr>
          <a:xfrm>
            <a:off x="1906310" y="1654373"/>
            <a:ext cx="10817781" cy="980480"/>
          </a:xfrm>
          <a:prstGeom prst="rect">
            <a:avLst/>
          </a:prstGeom>
          <a:noFill/>
          <a:ln/>
        </p:spPr>
        <p:txBody>
          <a:bodyPr wrap="square" rtlCol="0" anchor="t"/>
          <a:lstStyle/>
          <a:p>
            <a:pPr marL="0" indent="0">
              <a:lnSpc>
                <a:spcPts val="2573"/>
              </a:lnSpc>
              <a:buNone/>
            </a:pPr>
            <a:r>
              <a:rPr lang="en-US" sz="1715" dirty="0">
                <a:solidFill>
                  <a:srgbClr val="3D3838"/>
                </a:solidFill>
                <a:latin typeface="Source Sans Pro" pitchFamily="34" charset="0"/>
                <a:ea typeface="Source Sans Pro" pitchFamily="34" charset="-122"/>
                <a:cs typeface="Source Sans Pro" pitchFamily="34" charset="-120"/>
              </a:rPr>
              <a:t>Educating employees about phishing is essential for any organization to protect its sensitive data and mitigate risks. By fostering awareness and providing training, you can equip employees with the knowledge and skills needed to identify and avoid these attacks.</a:t>
            </a:r>
            <a:endParaRPr lang="en-US" sz="1715" dirty="0"/>
          </a:p>
        </p:txBody>
      </p:sp>
      <p:pic>
        <p:nvPicPr>
          <p:cNvPr id="6" name="Image 0" descr="preencoded.png"/>
          <p:cNvPicPr>
            <a:picLocks noChangeAspect="1"/>
          </p:cNvPicPr>
          <p:nvPr/>
        </p:nvPicPr>
        <p:blipFill>
          <a:blip r:embed="rId3"/>
          <a:stretch>
            <a:fillRect/>
          </a:stretch>
        </p:blipFill>
        <p:spPr>
          <a:xfrm>
            <a:off x="1906310" y="2879884"/>
            <a:ext cx="3388043" cy="2093952"/>
          </a:xfrm>
          <a:prstGeom prst="rect">
            <a:avLst/>
          </a:prstGeom>
        </p:spPr>
      </p:pic>
      <p:sp>
        <p:nvSpPr>
          <p:cNvPr id="7" name="Text 4"/>
          <p:cNvSpPr/>
          <p:nvPr/>
        </p:nvSpPr>
        <p:spPr>
          <a:xfrm>
            <a:off x="1906310" y="5246132"/>
            <a:ext cx="3388043" cy="618649"/>
          </a:xfrm>
          <a:prstGeom prst="rect">
            <a:avLst/>
          </a:prstGeom>
          <a:noFill/>
          <a:ln/>
        </p:spPr>
        <p:txBody>
          <a:bodyPr wrap="square" rtlCol="0" anchor="t"/>
          <a:lstStyle/>
          <a:p>
            <a:pPr marL="0" indent="0" algn="l">
              <a:lnSpc>
                <a:spcPts val="2436"/>
              </a:lnSpc>
              <a:buNone/>
            </a:pPr>
            <a:r>
              <a:rPr lang="en-US" sz="1949" b="1" kern="0" spc="-19" dirty="0">
                <a:solidFill>
                  <a:srgbClr val="3D3838"/>
                </a:solidFill>
                <a:latin typeface="Montserrat" pitchFamily="34" charset="0"/>
                <a:ea typeface="Montserrat" pitchFamily="34" charset="-122"/>
                <a:cs typeface="Montserrat" pitchFamily="34" charset="-120"/>
              </a:rPr>
              <a:t>Interactive Training Modules</a:t>
            </a:r>
            <a:endParaRPr lang="en-US" sz="1949" dirty="0"/>
          </a:p>
        </p:txBody>
      </p:sp>
      <p:sp>
        <p:nvSpPr>
          <p:cNvPr id="8" name="Text 5"/>
          <p:cNvSpPr/>
          <p:nvPr/>
        </p:nvSpPr>
        <p:spPr>
          <a:xfrm>
            <a:off x="1906310" y="5995392"/>
            <a:ext cx="3388043" cy="1634133"/>
          </a:xfrm>
          <a:prstGeom prst="rect">
            <a:avLst/>
          </a:prstGeom>
          <a:noFill/>
          <a:ln/>
        </p:spPr>
        <p:txBody>
          <a:bodyPr wrap="square" rtlCol="0" anchor="t"/>
          <a:lstStyle/>
          <a:p>
            <a:pPr marL="0" indent="0" algn="l">
              <a:lnSpc>
                <a:spcPts val="2573"/>
              </a:lnSpc>
              <a:buNone/>
            </a:pPr>
            <a:r>
              <a:rPr lang="en-US" sz="1715" dirty="0">
                <a:solidFill>
                  <a:srgbClr val="3D3838"/>
                </a:solidFill>
                <a:latin typeface="Source Sans Pro" pitchFamily="34" charset="0"/>
                <a:ea typeface="Source Sans Pro" pitchFamily="34" charset="-122"/>
                <a:cs typeface="Source Sans Pro" pitchFamily="34" charset="-120"/>
              </a:rPr>
              <a:t>Engage employees with interactive training modules that simulate real-world phishing scenarios, helping them learn to identify suspicious activities.</a:t>
            </a:r>
            <a:endParaRPr lang="en-US" sz="1715" dirty="0"/>
          </a:p>
        </p:txBody>
      </p:sp>
      <p:pic>
        <p:nvPicPr>
          <p:cNvPr id="9" name="Image 1" descr="preencoded.png"/>
          <p:cNvPicPr>
            <a:picLocks noChangeAspect="1"/>
          </p:cNvPicPr>
          <p:nvPr/>
        </p:nvPicPr>
        <p:blipFill>
          <a:blip r:embed="rId4"/>
          <a:stretch>
            <a:fillRect/>
          </a:stretch>
        </p:blipFill>
        <p:spPr>
          <a:xfrm>
            <a:off x="5621060" y="2879884"/>
            <a:ext cx="3388162" cy="2093952"/>
          </a:xfrm>
          <a:prstGeom prst="rect">
            <a:avLst/>
          </a:prstGeom>
        </p:spPr>
      </p:pic>
      <p:sp>
        <p:nvSpPr>
          <p:cNvPr id="10" name="Text 6"/>
          <p:cNvSpPr/>
          <p:nvPr/>
        </p:nvSpPr>
        <p:spPr>
          <a:xfrm>
            <a:off x="5621060" y="5246132"/>
            <a:ext cx="3388162" cy="618649"/>
          </a:xfrm>
          <a:prstGeom prst="rect">
            <a:avLst/>
          </a:prstGeom>
          <a:noFill/>
          <a:ln/>
        </p:spPr>
        <p:txBody>
          <a:bodyPr wrap="square" rtlCol="0" anchor="t"/>
          <a:lstStyle/>
          <a:p>
            <a:pPr marL="0" indent="0" algn="l">
              <a:lnSpc>
                <a:spcPts val="2436"/>
              </a:lnSpc>
              <a:buNone/>
            </a:pPr>
            <a:r>
              <a:rPr lang="en-US" sz="1949" b="1" kern="0" spc="-19" dirty="0">
                <a:solidFill>
                  <a:srgbClr val="3D3838"/>
                </a:solidFill>
                <a:latin typeface="Montserrat" pitchFamily="34" charset="0"/>
                <a:ea typeface="Montserrat" pitchFamily="34" charset="-122"/>
                <a:cs typeface="Montserrat" pitchFamily="34" charset="-120"/>
              </a:rPr>
              <a:t>Workshops and Group Discussions</a:t>
            </a:r>
            <a:endParaRPr lang="en-US" sz="1949" dirty="0"/>
          </a:p>
        </p:txBody>
      </p:sp>
      <p:sp>
        <p:nvSpPr>
          <p:cNvPr id="11" name="Text 7"/>
          <p:cNvSpPr/>
          <p:nvPr/>
        </p:nvSpPr>
        <p:spPr>
          <a:xfrm>
            <a:off x="5621060" y="5995392"/>
            <a:ext cx="3388162" cy="1634133"/>
          </a:xfrm>
          <a:prstGeom prst="rect">
            <a:avLst/>
          </a:prstGeom>
          <a:noFill/>
          <a:ln/>
        </p:spPr>
        <p:txBody>
          <a:bodyPr wrap="square" rtlCol="0" anchor="t"/>
          <a:lstStyle/>
          <a:p>
            <a:pPr marL="0" indent="0" algn="l">
              <a:lnSpc>
                <a:spcPts val="2573"/>
              </a:lnSpc>
              <a:buNone/>
            </a:pPr>
            <a:r>
              <a:rPr lang="en-US" sz="1715" dirty="0">
                <a:solidFill>
                  <a:srgbClr val="3D3838"/>
                </a:solidFill>
                <a:latin typeface="Source Sans Pro" pitchFamily="34" charset="0"/>
                <a:ea typeface="Source Sans Pro" pitchFamily="34" charset="-122"/>
                <a:cs typeface="Source Sans Pro" pitchFamily="34" charset="-120"/>
              </a:rPr>
              <a:t>Conduct workshops and group discussions to provide employees with a platform to share their experiences and learn from each other's insights.</a:t>
            </a:r>
            <a:endParaRPr lang="en-US" sz="1715" dirty="0"/>
          </a:p>
        </p:txBody>
      </p:sp>
      <p:pic>
        <p:nvPicPr>
          <p:cNvPr id="12" name="Image 2" descr="preencoded.png"/>
          <p:cNvPicPr>
            <a:picLocks noChangeAspect="1"/>
          </p:cNvPicPr>
          <p:nvPr/>
        </p:nvPicPr>
        <p:blipFill>
          <a:blip r:embed="rId5"/>
          <a:stretch>
            <a:fillRect/>
          </a:stretch>
        </p:blipFill>
        <p:spPr>
          <a:xfrm>
            <a:off x="9335929" y="2879884"/>
            <a:ext cx="3388162" cy="2093952"/>
          </a:xfrm>
          <a:prstGeom prst="rect">
            <a:avLst/>
          </a:prstGeom>
        </p:spPr>
      </p:pic>
      <p:sp>
        <p:nvSpPr>
          <p:cNvPr id="13" name="Text 8"/>
          <p:cNvSpPr/>
          <p:nvPr/>
        </p:nvSpPr>
        <p:spPr>
          <a:xfrm>
            <a:off x="9335929" y="5246132"/>
            <a:ext cx="3388162" cy="618649"/>
          </a:xfrm>
          <a:prstGeom prst="rect">
            <a:avLst/>
          </a:prstGeom>
          <a:noFill/>
          <a:ln/>
        </p:spPr>
        <p:txBody>
          <a:bodyPr wrap="square" rtlCol="0" anchor="t"/>
          <a:lstStyle/>
          <a:p>
            <a:pPr marL="0" indent="0" algn="l">
              <a:lnSpc>
                <a:spcPts val="2436"/>
              </a:lnSpc>
              <a:buNone/>
            </a:pPr>
            <a:r>
              <a:rPr lang="en-US" sz="1949" b="1" kern="0" spc="-19" dirty="0">
                <a:solidFill>
                  <a:srgbClr val="3D3838"/>
                </a:solidFill>
                <a:latin typeface="Montserrat" pitchFamily="34" charset="0"/>
                <a:ea typeface="Montserrat" pitchFamily="34" charset="-122"/>
                <a:cs typeface="Montserrat" pitchFamily="34" charset="-120"/>
              </a:rPr>
              <a:t>Company-wide Awareness Campaigns</a:t>
            </a:r>
            <a:endParaRPr lang="en-US" sz="1949" dirty="0"/>
          </a:p>
        </p:txBody>
      </p:sp>
      <p:sp>
        <p:nvSpPr>
          <p:cNvPr id="14" name="Text 9"/>
          <p:cNvSpPr/>
          <p:nvPr/>
        </p:nvSpPr>
        <p:spPr>
          <a:xfrm>
            <a:off x="9335929" y="5995392"/>
            <a:ext cx="3388162" cy="1634133"/>
          </a:xfrm>
          <a:prstGeom prst="rect">
            <a:avLst/>
          </a:prstGeom>
          <a:noFill/>
          <a:ln/>
        </p:spPr>
        <p:txBody>
          <a:bodyPr wrap="square" rtlCol="0" anchor="t"/>
          <a:lstStyle/>
          <a:p>
            <a:pPr marL="0" indent="0" algn="l">
              <a:lnSpc>
                <a:spcPts val="2573"/>
              </a:lnSpc>
              <a:buNone/>
            </a:pPr>
            <a:r>
              <a:rPr lang="en-US" sz="1715" dirty="0">
                <a:solidFill>
                  <a:srgbClr val="3D3838"/>
                </a:solidFill>
                <a:latin typeface="Source Sans Pro" pitchFamily="34" charset="0"/>
                <a:ea typeface="Source Sans Pro" pitchFamily="34" charset="-122"/>
                <a:cs typeface="Source Sans Pro" pitchFamily="34" charset="-120"/>
              </a:rPr>
              <a:t>Implement company-wide awareness campaigns to educate employees about phishing risks, providing tips and guidelines to protect themselves.</a:t>
            </a:r>
            <a:endParaRPr lang="en-US" sz="171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1054</Words>
  <Application>Microsoft Office PowerPoint</Application>
  <PresentationFormat>Custom</PresentationFormat>
  <Paragraphs>97</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-apple-system</vt:lpstr>
      <vt:lpstr>Arial</vt:lpstr>
      <vt:lpstr>Montserrat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Muhammad Hamza | Hardware Technician</cp:lastModifiedBy>
  <cp:revision>3</cp:revision>
  <dcterms:created xsi:type="dcterms:W3CDTF">2024-07-19T15:30:12Z</dcterms:created>
  <dcterms:modified xsi:type="dcterms:W3CDTF">2024-07-19T15:36:58Z</dcterms:modified>
</cp:coreProperties>
</file>